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 id="2147483774" r:id="rId8"/>
  </p:sldMasterIdLst>
  <p:notesMasterIdLst>
    <p:notesMasterId r:id="rId25"/>
  </p:notesMasterIdLst>
  <p:handoutMasterIdLst>
    <p:handoutMasterId r:id="rId26"/>
  </p:handoutMasterIdLst>
  <p:sldIdLst>
    <p:sldId id="272" r:id="rId9"/>
    <p:sldId id="316" r:id="rId10"/>
    <p:sldId id="315" r:id="rId11"/>
    <p:sldId id="312" r:id="rId12"/>
    <p:sldId id="317" r:id="rId13"/>
    <p:sldId id="303" r:id="rId14"/>
    <p:sldId id="318" r:id="rId15"/>
    <p:sldId id="319" r:id="rId16"/>
    <p:sldId id="313" r:id="rId17"/>
    <p:sldId id="306" r:id="rId18"/>
    <p:sldId id="314" r:id="rId19"/>
    <p:sldId id="320" r:id="rId20"/>
    <p:sldId id="322" r:id="rId21"/>
    <p:sldId id="321" r:id="rId22"/>
    <p:sldId id="300" r:id="rId23"/>
    <p:sldId id="301"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p:cViewPr varScale="1">
        <p:scale>
          <a:sx n="87" d="100"/>
          <a:sy n="87" d="100"/>
        </p:scale>
        <p:origin x="612" y="90"/>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06.12.2015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06.12.2015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Значительную роль в формировании будущего теперь играют всевозможные устройства и технологии, связывающие</a:t>
            </a:r>
            <a:r>
              <a:rPr lang="ru-RU" baseline="0" dirty="0" smtClean="0"/>
              <a:t> их в единую сеть.</a:t>
            </a:r>
            <a:endParaRPr lang="ru-RU" dirty="0"/>
          </a:p>
        </p:txBody>
      </p:sp>
      <p:sp>
        <p:nvSpPr>
          <p:cNvPr id="4" name="Slide Number Placeholder 3"/>
          <p:cNvSpPr>
            <a:spLocks noGrp="1"/>
          </p:cNvSpPr>
          <p:nvPr>
            <p:ph type="sldNum" sz="quarter" idx="10"/>
          </p:nvPr>
        </p:nvSpPr>
        <p:spPr/>
        <p:txBody>
          <a:bodyPr/>
          <a:lstStyle/>
          <a:p>
            <a:fld id="{2D3C950F-5AD8-4354-AE3A-C7B3A1479461}" type="slidenum">
              <a:rPr lang="ru-RU" smtClean="0"/>
              <a:t>2</a:t>
            </a:fld>
            <a:endParaRPr lang="ru-RU"/>
          </a:p>
        </p:txBody>
      </p:sp>
    </p:spTree>
    <p:extLst>
      <p:ext uri="{BB962C8B-B14F-4D97-AF65-F5344CB8AC3E}">
        <p14:creationId xmlns:p14="http://schemas.microsoft.com/office/powerpoint/2010/main" val="336454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Мобильность: важный акцент на мобильность опыта взаимодействия между ВСЕМИ устройствами. Окружение</a:t>
            </a:r>
            <a:r>
              <a:rPr lang="ru-RU" baseline="0" dirty="0" smtClean="0"/>
              <a:t> человека и устройства меняются, важно, чтобы он мог решать свои задачи с наиболее подходящими устройствами в каждый момент времени, будь это работа, развлечение или любой другой момент жизни, выбирая в том числе наиболее удобный способ взаимодействия.</a:t>
            </a:r>
          </a:p>
          <a:p>
            <a:endParaRPr lang="ru-RU" baseline="0" dirty="0" smtClean="0"/>
          </a:p>
          <a:p>
            <a:r>
              <a:rPr lang="ru-RU" baseline="0" dirty="0" smtClean="0"/>
              <a:t>Облако: не просто ресурсы, но и новые бизнес-процессы, мы хотим построить умное облако.</a:t>
            </a:r>
            <a:endParaRPr lang="ru-RU"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3C950F-5AD8-4354-AE3A-C7B3A1479461}" type="slidenum">
              <a:rPr kumimoji="0" lang="ru-R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ru-R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739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Рассказываем</a:t>
            </a:r>
            <a:r>
              <a:rPr lang="ru-RU" baseline="0" dirty="0" smtClean="0"/>
              <a:t> про то, что в современном мире очень важен как код, работающий в облаке, так и код, работающий на разных клиентских устройствах. Майкрософт – единственная компания, которая контролирует платформу как в облаке, так и на различных клиентах (ПК, </a:t>
            </a:r>
            <a:r>
              <a:rPr lang="ru-RU" baseline="0" dirty="0" err="1" smtClean="0"/>
              <a:t>таблет</a:t>
            </a:r>
            <a:r>
              <a:rPr lang="ru-RU" baseline="0" dirty="0" smtClean="0"/>
              <a:t>, смартфон, гостиная, устройства)</a:t>
            </a:r>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1E0888-CB3E-4832-BEBB-E0F202249C7E}" type="datetime1">
              <a:rPr lang="en-US" smtClean="0"/>
              <a:t>12/6/2015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5913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10</a:t>
            </a:fld>
            <a:endParaRPr lang="en-US" dirty="0">
              <a:solidFill>
                <a:prstClr val="black"/>
              </a:solidFill>
              <a:latin typeface="Arial"/>
            </a:endParaRPr>
          </a:p>
        </p:txBody>
      </p:sp>
    </p:spTree>
    <p:extLst>
      <p:ext uri="{BB962C8B-B14F-4D97-AF65-F5344CB8AC3E}">
        <p14:creationId xmlns:p14="http://schemas.microsoft.com/office/powerpoint/2010/main" val="2029885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12/6/2015 10:44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16</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smtClean="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smtClean="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smtClean="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693875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6">
            <a:lumMod val="5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1535240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434165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13495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ctr">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704088" y="1215990"/>
            <a:ext cx="10499532" cy="3572867"/>
          </a:xfrm>
          <a:prstGeom prst="rect">
            <a:avLst/>
          </a:prstGeom>
        </p:spPr>
        <p:txBody>
          <a:bodyPr anchor="b"/>
          <a:lstStyle>
            <a:lvl1pPr marL="0" indent="0" algn="ctr">
              <a:lnSpc>
                <a:spcPct val="100000"/>
              </a:lnSpc>
              <a:spcBef>
                <a:spcPts val="0"/>
              </a:spcBef>
              <a:buNone/>
              <a:defRPr sz="7200">
                <a:solidFill>
                  <a:schemeClr val="bg2"/>
                </a:solidFill>
                <a:latin typeface="+mn-lt"/>
              </a:defRPr>
            </a:lvl1pPr>
          </a:lstStyle>
          <a:p>
            <a:pPr lvl="0"/>
            <a:r>
              <a:rPr lang="en-US" dirty="0" smtClean="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tx2">
                    <a:lumMod val="40000"/>
                    <a:lumOff val="60000"/>
                  </a:schemeClr>
                </a:solidFill>
              </a:rPr>
              <a:t>Microsoft Developer Tour #</a:t>
            </a:r>
            <a:r>
              <a:rPr lang="en-US" dirty="0" err="1" smtClean="0">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265763062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5">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accent5"/>
                </a:solidFill>
              </a:rPr>
              <a:t>Microsoft Developer Tour #</a:t>
            </a:r>
            <a:r>
              <a:rPr lang="en-US" dirty="0" err="1" smtClean="0">
                <a:solidFill>
                  <a:schemeClr val="accent5"/>
                </a:solidFill>
              </a:rPr>
              <a:t>MSDevTour</a:t>
            </a:r>
            <a:endParaRPr lang="ru-RU" dirty="0">
              <a:solidFill>
                <a:schemeClr val="accent5"/>
              </a:solidFill>
            </a:endParaRP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11045951" y="524032"/>
            <a:ext cx="702906" cy="765110"/>
          </a:xfrm>
          <a:prstGeom prst="rect">
            <a:avLst/>
          </a:prstGeom>
        </p:spPr>
      </p:pic>
      <p:sp>
        <p:nvSpPr>
          <p:cNvPr id="9"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ctr">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10" name="Text Placeholder 7"/>
          <p:cNvSpPr>
            <a:spLocks noGrp="1"/>
          </p:cNvSpPr>
          <p:nvPr>
            <p:ph type="body" sz="quarter" idx="27" hasCustomPrompt="1"/>
          </p:nvPr>
        </p:nvSpPr>
        <p:spPr>
          <a:xfrm>
            <a:off x="704088" y="1215990"/>
            <a:ext cx="10499532" cy="3572867"/>
          </a:xfrm>
          <a:prstGeom prst="rect">
            <a:avLst/>
          </a:prstGeom>
        </p:spPr>
        <p:txBody>
          <a:bodyPr anchor="b"/>
          <a:lstStyle>
            <a:lvl1pPr marL="0" indent="0" algn="ctr">
              <a:lnSpc>
                <a:spcPct val="100000"/>
              </a:lnSpc>
              <a:spcBef>
                <a:spcPts val="0"/>
              </a:spcBef>
              <a:buNone/>
              <a:defRPr sz="7200">
                <a:solidFill>
                  <a:schemeClr val="bg2"/>
                </a:solidFill>
                <a:latin typeface="+mn-lt"/>
              </a:defRPr>
            </a:lvl1pPr>
          </a:lstStyle>
          <a:p>
            <a:pPr lvl="0"/>
            <a:r>
              <a:rPr lang="en-US" dirty="0" smtClean="0"/>
              <a:t>Section title</a:t>
            </a:r>
            <a:endParaRPr lang="ru-RU" dirty="0"/>
          </a:p>
        </p:txBody>
      </p:sp>
    </p:spTree>
    <p:extLst>
      <p:ext uri="{BB962C8B-B14F-4D97-AF65-F5344CB8AC3E}">
        <p14:creationId xmlns:p14="http://schemas.microsoft.com/office/powerpoint/2010/main" val="35670932"/>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smtClean="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smtClean="0">
                <a:solidFill>
                  <a:schemeClr val="accent4"/>
                </a:solidFill>
              </a:rPr>
              <a:t>Microsoft Developer Tour #</a:t>
            </a:r>
            <a:r>
              <a:rPr lang="en-US" dirty="0" err="1" smtClean="0">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smtClean="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398416105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6928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6">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6569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139737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102717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0967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smtClean="0"/>
          </a:p>
        </p:txBody>
      </p:sp>
    </p:spTree>
    <p:extLst>
      <p:ext uri="{BB962C8B-B14F-4D97-AF65-F5344CB8AC3E}">
        <p14:creationId xmlns:p14="http://schemas.microsoft.com/office/powerpoint/2010/main" val="387624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975445201"/>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a:t>
            </a:r>
            <a:r>
              <a:rPr lang="en-US" sz="1050" dirty="0" smtClean="0">
                <a:solidFill>
                  <a:schemeClr val="bg1">
                    <a:lumMod val="75000"/>
                  </a:schemeClr>
                </a:solidFill>
              </a:rPr>
              <a:t>2015 </a:t>
            </a:r>
            <a:r>
              <a:rPr lang="en-US" sz="1050" dirty="0">
                <a:solidFill>
                  <a:schemeClr val="bg1">
                    <a:lumMod val="7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316611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8_Custom Layout">
    <p:bg>
      <p:bgPr>
        <a:solidFill>
          <a:schemeClr val="accent6">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46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accent6">
            <a:lumMod val="50000"/>
          </a:schemeClr>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smtClean="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smtClean="0"/>
              <a:t>&lt;NAME&gt;</a:t>
            </a:r>
          </a:p>
        </p:txBody>
      </p:sp>
    </p:spTree>
    <p:extLst>
      <p:ext uri="{BB962C8B-B14F-4D97-AF65-F5344CB8AC3E}">
        <p14:creationId xmlns:p14="http://schemas.microsoft.com/office/powerpoint/2010/main" val="42554166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2067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Tree>
    <p:extLst>
      <p:ext uri="{BB962C8B-B14F-4D97-AF65-F5344CB8AC3E}">
        <p14:creationId xmlns:p14="http://schemas.microsoft.com/office/powerpoint/2010/main" val="17165126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802243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112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image" Target="../media/image6.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theme" Target="../theme/theme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image" Target="../media/image20.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theme" Target="../theme/theme5.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75231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38.png"/><Relationship Id="rId11" Type="http://schemas.openxmlformats.org/officeDocument/2006/relationships/image" Target="../media/image55.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evangelism/Win10UWPCourse" TargetMode="Externa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s-iot/samples" TargetMode="External"/><Relationship Id="rId2" Type="http://schemas.openxmlformats.org/officeDocument/2006/relationships/hyperlink" Target="https://github.com/Microsoft/Windows-universal-samples" TargetMode="External"/><Relationship Id="rId1" Type="http://schemas.openxmlformats.org/officeDocument/2006/relationships/slideLayout" Target="../slideLayouts/slideLayout37.xml"/><Relationship Id="rId5" Type="http://schemas.openxmlformats.org/officeDocument/2006/relationships/hyperlink" Target="http://dev.windows.com/" TargetMode="External"/><Relationship Id="rId4" Type="http://schemas.openxmlformats.org/officeDocument/2006/relationships/hyperlink" Target="http://github.com/evangelism/HackSampl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1.xm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29.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en-US" sz="4000" dirty="0" smtClean="0"/>
              <a:t>Universal Application Development on Windows Platform for Beginners</a:t>
            </a:r>
            <a:r>
              <a:rPr lang="en-US" sz="4000" dirty="0" smtClean="0"/>
              <a:t/>
            </a:r>
            <a:br>
              <a:rPr lang="en-US" sz="4000" dirty="0" smtClean="0"/>
            </a:br>
            <a:r>
              <a:rPr lang="ru-RU" sz="4000" dirty="0" smtClean="0"/>
              <a:t/>
            </a:r>
            <a:br>
              <a:rPr lang="ru-RU" sz="4000" dirty="0" smtClean="0"/>
            </a:br>
            <a:r>
              <a:rPr lang="en-US" sz="4000" dirty="0" smtClean="0"/>
              <a:t>Intro to the Course</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en-US" dirty="0" smtClean="0"/>
              <a:t>Dmitry Soshnikov</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360071" y="620651"/>
            <a:ext cx="124441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SmartPhone</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Tablet</a:t>
            </a:r>
            <a:endParaRPr lang="en-US" sz="1567" dirty="0">
              <a:solidFill>
                <a:srgbClr val="4F4F4F"/>
              </a:solidFill>
              <a:latin typeface="Segoe Pro Light"/>
              <a:cs typeface="Segoe UI" panose="020B0502040204020203" pitchFamily="34" charset="0"/>
            </a:endParaRPr>
          </a:p>
        </p:txBody>
      </p:sp>
      <p:sp>
        <p:nvSpPr>
          <p:cNvPr id="42" name="TextBox 41"/>
          <p:cNvSpPr txBox="1"/>
          <p:nvPr/>
        </p:nvSpPr>
        <p:spPr>
          <a:xfrm>
            <a:off x="5788375" y="521720"/>
            <a:ext cx="1918169"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Desktop PC</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4359874" y="521720"/>
            <a:ext cx="953698"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Notebook</a:t>
            </a:r>
            <a:endParaRPr lang="en-US" sz="1567" dirty="0">
              <a:solidFill>
                <a:srgbClr val="4F4F4F"/>
              </a:solidFill>
              <a:latin typeface="Segoe Pro Light"/>
              <a:cs typeface="Segoe UI" panose="020B0502040204020203" pitchFamily="34" charset="0"/>
            </a:endParaRP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1198" y="803023"/>
            <a:ext cx="1524611" cy="1121617"/>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3429" y="926355"/>
            <a:ext cx="595038" cy="579517"/>
          </a:xfrm>
          <a:prstGeom prst="rect">
            <a:avLst/>
          </a:prstGeom>
        </p:spPr>
      </p:pic>
      <p:pic>
        <p:nvPicPr>
          <p:cNvPr id="37" name="Picture 3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172977" y="803025"/>
            <a:ext cx="1576785" cy="1015810"/>
          </a:xfrm>
          <a:prstGeom prst="rect">
            <a:avLst/>
          </a:prstGeom>
        </p:spPr>
      </p:pic>
      <p:sp>
        <p:nvSpPr>
          <p:cNvPr id="21" name="TextBox 20"/>
          <p:cNvSpPr txBox="1"/>
          <p:nvPr/>
        </p:nvSpPr>
        <p:spPr>
          <a:xfrm>
            <a:off x="4027068" y="408945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67210" y="620651"/>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1194514" y="4091439"/>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3385310" y="4387832"/>
            <a:ext cx="1989467" cy="1431313"/>
            <a:chOff x="8610991" y="1992417"/>
            <a:chExt cx="3186889" cy="2292792"/>
          </a:xfrm>
        </p:grpSpPr>
        <p:pic>
          <p:nvPicPr>
            <p:cNvPr id="33" name="Picture 3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ltGray">
          <a:xfrm>
            <a:off x="330486" y="4362397"/>
            <a:ext cx="2870401" cy="1751195"/>
          </a:xfrm>
          <a:prstGeom prst="rect">
            <a:avLst/>
          </a:prstGeom>
        </p:spPr>
      </p:pic>
      <p:grpSp>
        <p:nvGrpSpPr>
          <p:cNvPr id="45" name="Group 44"/>
          <p:cNvGrpSpPr/>
          <p:nvPr/>
        </p:nvGrpSpPr>
        <p:grpSpPr>
          <a:xfrm>
            <a:off x="137081" y="888433"/>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452032" y="4338274"/>
            <a:ext cx="2195599" cy="866423"/>
          </a:xfrm>
          <a:prstGeom prst="rect">
            <a:avLst/>
          </a:prstGeom>
          <a:noFill/>
          <a:ln>
            <a:noFill/>
          </a:ln>
        </p:spPr>
      </p:pic>
      <p:sp>
        <p:nvSpPr>
          <p:cNvPr id="54" name="TextBox 53"/>
          <p:cNvSpPr txBox="1"/>
          <p:nvPr/>
        </p:nvSpPr>
        <p:spPr>
          <a:xfrm>
            <a:off x="5996110" y="4075958"/>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2558365" y="2053445"/>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50968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20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42" presetClass="path" presetSubtype="0" decel="100000" fill="hold" nodeType="withEffect">
                                  <p:stCondLst>
                                    <p:cond delay="200"/>
                                  </p:stCondLst>
                                  <p:childTnLst>
                                    <p:animMotion origin="layout" path="M -0.03946 -0.00046 L 3.75E-6 -3.7037E-6 " pathEditMode="relative" rAng="0" ptsTypes="AA">
                                      <p:cBhvr>
                                        <p:cTn id="17" dur="600" fill="hold"/>
                                        <p:tgtEl>
                                          <p:spTgt spid="37"/>
                                        </p:tgtEl>
                                        <p:attrNameLst>
                                          <p:attrName>ppt_x</p:attrName>
                                          <p:attrName>ppt_y</p:attrName>
                                        </p:attrNameLst>
                                      </p:cBhvr>
                                      <p:rCtr x="1966" y="23"/>
                                    </p:animMotion>
                                  </p:childTnLst>
                                </p:cTn>
                              </p:par>
                              <p:par>
                                <p:cTn id="18" presetID="10" presetClass="entr" presetSubtype="0" fill="hold" grpId="0" nodeType="withEffect">
                                  <p:stCondLst>
                                    <p:cond delay="2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60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42" presetClass="path" presetSubtype="0" decel="100000" fill="hold" nodeType="withEffect">
                                  <p:stCondLst>
                                    <p:cond delay="600"/>
                                  </p:stCondLst>
                                  <p:childTnLst>
                                    <p:animMotion origin="layout" path="M -0.03945 -0.00046 L 5E-6 -2.22222E-6 " pathEditMode="relative" rAng="0" ptsTypes="AA">
                                      <p:cBhvr>
                                        <p:cTn id="25" dur="600" fill="hold"/>
                                        <p:tgtEl>
                                          <p:spTgt spid="38"/>
                                        </p:tgtEl>
                                        <p:attrNameLst>
                                          <p:attrName>ppt_x</p:attrName>
                                          <p:attrName>ppt_y</p:attrName>
                                        </p:attrNameLst>
                                      </p:cBhvr>
                                      <p:rCtr x="1966" y="23"/>
                                    </p:animMotion>
                                  </p:childTnLst>
                                </p:cTn>
                              </p:par>
                              <p:par>
                                <p:cTn id="26" presetID="10" presetClass="entr" presetSubtype="0" fill="hold" grpId="0" nodeType="withEffect">
                                  <p:stCondLst>
                                    <p:cond delay="60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7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42" presetClass="path" presetSubtype="0" decel="100000" fill="hold" nodeType="withEffect">
                                  <p:stCondLst>
                                    <p:cond delay="700"/>
                                  </p:stCondLst>
                                  <p:childTnLst>
                                    <p:animMotion origin="layout" path="M -0.03946 -0.00046 L 4.79167E-6 -1.11111E-6 " pathEditMode="relative" rAng="0" ptsTypes="AA">
                                      <p:cBhvr>
                                        <p:cTn id="33" dur="600" fill="hold"/>
                                        <p:tgtEl>
                                          <p:spTgt spid="29"/>
                                        </p:tgtEl>
                                        <p:attrNameLst>
                                          <p:attrName>ppt_x</p:attrName>
                                          <p:attrName>ppt_y</p:attrName>
                                        </p:attrNameLst>
                                      </p:cBhvr>
                                      <p:rCtr x="1966" y="23"/>
                                    </p:animMotion>
                                  </p:childTnLst>
                                </p:cTn>
                              </p:par>
                              <p:par>
                                <p:cTn id="34" presetID="10" presetClass="entr" presetSubtype="0" fill="hold" grpId="0" nodeType="withEffect">
                                  <p:stCondLst>
                                    <p:cond delay="70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7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30000" fill="hold" nodeType="withEffect">
                                  <p:stCondLst>
                                    <p:cond delay="500"/>
                                  </p:stCondLst>
                                  <p:childTnLst>
                                    <p:animMotion origin="layout" path="M -0.04909 0.00024 L 4.16667E-6 -4.81481E-6 " pathEditMode="relative" rAng="0" ptsTypes="AA">
                                      <p:cBhvr>
                                        <p:cTn id="41" dur="600" fill="hold"/>
                                        <p:tgtEl>
                                          <p:spTgt spid="43"/>
                                        </p:tgtEl>
                                        <p:attrNameLst>
                                          <p:attrName>ppt_x</p:attrName>
                                          <p:attrName>ppt_y</p:attrName>
                                        </p:attrNameLst>
                                      </p:cBhvr>
                                      <p:rCtr x="2448" y="-23"/>
                                    </p:animMotion>
                                  </p:childTnLst>
                                </p:cTn>
                              </p:par>
                              <p:par>
                                <p:cTn id="42" presetID="10" presetClass="entr" presetSubtype="0" fill="hold" grpId="0" nodeType="withEffect">
                                  <p:stCondLst>
                                    <p:cond delay="7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7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42" presetClass="path" presetSubtype="0" decel="100000" fill="hold" nodeType="withEffect">
                                  <p:stCondLst>
                                    <p:cond delay="700"/>
                                  </p:stCondLst>
                                  <p:childTnLst>
                                    <p:animMotion origin="layout" path="M -0.03946 -0.00023 L 2.5E-6 2.22222E-6 " pathEditMode="relative" rAng="0" ptsTypes="AA">
                                      <p:cBhvr>
                                        <p:cTn id="49" dur="600" fill="hold"/>
                                        <p:tgtEl>
                                          <p:spTgt spid="24"/>
                                        </p:tgtEl>
                                        <p:attrNameLst>
                                          <p:attrName>ppt_x</p:attrName>
                                          <p:attrName>ppt_y</p:attrName>
                                        </p:attrNameLst>
                                      </p:cBhvr>
                                      <p:rCtr x="1966" y="0"/>
                                    </p:animMotion>
                                  </p:childTnLst>
                                </p:cTn>
                              </p:par>
                              <p:par>
                                <p:cTn id="50" presetID="10" presetClass="entr" presetSubtype="0" fill="hold" grpId="0" nodeType="withEffect">
                                  <p:stCondLst>
                                    <p:cond delay="7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70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nodeType="withEffect">
                                  <p:stCondLst>
                                    <p:cond delay="70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42" presetClass="path" presetSubtype="0" decel="100000" fill="hold" nodeType="withEffect">
                                  <p:stCondLst>
                                    <p:cond delay="700"/>
                                  </p:stCondLst>
                                  <p:childTnLst>
                                    <p:animMotion origin="layout" path="M -0.03945 -0.00023 L 6.25E-7 -2.96296E-6 " pathEditMode="relative" rAng="0" ptsTypes="AA">
                                      <p:cBhvr>
                                        <p:cTn id="60" dur="600" fill="hold"/>
                                        <p:tgtEl>
                                          <p:spTgt spid="45"/>
                                        </p:tgtEl>
                                        <p:attrNameLst>
                                          <p:attrName>ppt_x</p:attrName>
                                          <p:attrName>ppt_y</p:attrName>
                                        </p:attrNameLst>
                                      </p:cBhvr>
                                      <p:rCtr x="1966" y="0"/>
                                    </p:animMotion>
                                  </p:childTnLst>
                                </p:cTn>
                              </p:par>
                              <p:par>
                                <p:cTn id="61" presetID="10" presetClass="entr" presetSubtype="0" fill="hold" grpId="0" nodeType="withEffect">
                                  <p:stCondLst>
                                    <p:cond delay="7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70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500"/>
                                        <p:tgtEl>
                                          <p:spTgt spid="2"/>
                                        </p:tgtEl>
                                      </p:cBhvr>
                                    </p:animEffect>
                                  </p:childTnLst>
                                </p:cTn>
                              </p:par>
                              <p:par>
                                <p:cTn id="67" presetID="42" presetClass="path" presetSubtype="0" decel="100000" fill="hold" nodeType="withEffect">
                                  <p:stCondLst>
                                    <p:cond delay="700"/>
                                  </p:stCondLst>
                                  <p:childTnLst>
                                    <p:animMotion origin="layout" path="M -0.23685 3.33333E-6 L 0 3.33333E-6 " pathEditMode="relative" rAng="0" ptsTypes="AA">
                                      <p:cBhvr>
                                        <p:cTn id="68" dur="600" fill="hold"/>
                                        <p:tgtEl>
                                          <p:spTgt spid="2"/>
                                        </p:tgtEl>
                                        <p:attrNameLst>
                                          <p:attrName>ppt_x</p:attrName>
                                          <p:attrName>ppt_y</p:attrName>
                                        </p:attrNameLst>
                                      </p:cBhvr>
                                      <p:rCtr x="11836" y="0"/>
                                    </p:animMotion>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5 -0.00023 L -4.375E-6 -2.59259E-6 " pathEditMode="relative" rAng="0" ptsTypes="AA">
                                      <p:cBhvr>
                                        <p:cTn id="73"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9" grpId="0"/>
      <p:bldP spid="21" grpId="0"/>
      <p:bldP spid="22" grpId="0"/>
      <p:bldP spid="2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269239" y="1189177"/>
            <a:ext cx="7446761" cy="5023939"/>
          </a:xfrm>
        </p:spPr>
        <p:txBody>
          <a:bodyPr/>
          <a:lstStyle/>
          <a:p>
            <a:r>
              <a:rPr lang="en-US" dirty="0" smtClean="0"/>
              <a:t>Video Lectures</a:t>
            </a:r>
            <a:endParaRPr lang="ru-RU" dirty="0" smtClean="0"/>
          </a:p>
          <a:p>
            <a:pPr lvl="1"/>
            <a:r>
              <a:rPr lang="en-US" dirty="0" smtClean="0"/>
              <a:t>Theoretical Material + Demos</a:t>
            </a:r>
            <a:endParaRPr lang="ru-RU" dirty="0" smtClean="0"/>
          </a:p>
          <a:p>
            <a:r>
              <a:rPr lang="en-US" dirty="0" smtClean="0"/>
              <a:t>Code Samples</a:t>
            </a:r>
            <a:endParaRPr lang="ru-RU" dirty="0" smtClean="0"/>
          </a:p>
          <a:p>
            <a:pPr lvl="1"/>
            <a:r>
              <a:rPr lang="en-US" dirty="0" smtClean="0">
                <a:hlinkClick r:id="rId2"/>
              </a:rPr>
              <a:t>http://github.com/evangelism/Win10UWPCourse</a:t>
            </a:r>
            <a:endParaRPr lang="en-US" dirty="0" smtClean="0"/>
          </a:p>
          <a:p>
            <a:r>
              <a:rPr lang="en-US" dirty="0" smtClean="0"/>
              <a:t>Lab Assignments</a:t>
            </a:r>
            <a:endParaRPr lang="ru-RU" dirty="0" smtClean="0"/>
          </a:p>
          <a:p>
            <a:pPr lvl="1"/>
            <a:r>
              <a:rPr lang="en-US" dirty="0" smtClean="0"/>
              <a:t>Assignments are quite vague, so that you can chose something which interests you</a:t>
            </a:r>
            <a:endParaRPr lang="ru-RU" dirty="0" smtClean="0"/>
          </a:p>
          <a:p>
            <a:pPr lvl="1"/>
            <a:r>
              <a:rPr lang="en-US" dirty="0" smtClean="0"/>
              <a:t>For some Labs we provide solutions on</a:t>
            </a:r>
            <a:r>
              <a:rPr lang="ru-RU" dirty="0" smtClean="0"/>
              <a:t> </a:t>
            </a:r>
            <a:r>
              <a:rPr lang="en-US" dirty="0" smtClean="0"/>
              <a:t>GitHub</a:t>
            </a:r>
            <a:endParaRPr lang="ru-RU" dirty="0" smtClean="0"/>
          </a:p>
          <a:p>
            <a:pPr lvl="1"/>
            <a:r>
              <a:rPr lang="en-US" dirty="0" smtClean="0"/>
              <a:t>However, we </a:t>
            </a:r>
            <a:r>
              <a:rPr lang="en-US" b="1" dirty="0" smtClean="0"/>
              <a:t>highl</a:t>
            </a:r>
            <a:r>
              <a:rPr lang="en-US" b="1" dirty="0" smtClean="0"/>
              <a:t>y recommend </a:t>
            </a:r>
            <a:r>
              <a:rPr lang="en-US" dirty="0" smtClean="0"/>
              <a:t>to do labs on your own, otherwise you will not be able to learn as effectively</a:t>
            </a:r>
            <a:endParaRPr lang="ru-RU" dirty="0"/>
          </a:p>
        </p:txBody>
      </p:sp>
      <p:sp>
        <p:nvSpPr>
          <p:cNvPr id="2" name="Заголовок 1"/>
          <p:cNvSpPr>
            <a:spLocks noGrp="1"/>
          </p:cNvSpPr>
          <p:nvPr>
            <p:ph type="title"/>
          </p:nvPr>
        </p:nvSpPr>
        <p:spPr/>
        <p:txBody>
          <a:bodyPr/>
          <a:lstStyle/>
          <a:p>
            <a:r>
              <a:rPr lang="en-US" dirty="0" smtClean="0"/>
              <a:t>What’s in this Course</a:t>
            </a:r>
            <a:endParaRPr lang="ru-RU" dirty="0"/>
          </a:p>
        </p:txBody>
      </p:sp>
    </p:spTree>
    <p:extLst>
      <p:ext uri="{BB962C8B-B14F-4D97-AF65-F5344CB8AC3E}">
        <p14:creationId xmlns:p14="http://schemas.microsoft.com/office/powerpoint/2010/main" val="670488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269240" y="1239034"/>
            <a:ext cx="7446761" cy="4708981"/>
          </a:xfrm>
        </p:spPr>
        <p:txBody>
          <a:bodyPr/>
          <a:lstStyle/>
          <a:p>
            <a:r>
              <a:rPr lang="en-US" sz="2800" dirty="0" smtClean="0"/>
              <a:t>You will be able to create typical applications on Universal Windows Platform </a:t>
            </a:r>
            <a:r>
              <a:rPr lang="ru-RU" sz="2800" dirty="0" smtClean="0"/>
              <a:t>(</a:t>
            </a:r>
            <a:r>
              <a:rPr lang="en-US" sz="2800" dirty="0" smtClean="0"/>
              <a:t>Windows 10, Windows 10 Mobile)</a:t>
            </a:r>
          </a:p>
          <a:p>
            <a:r>
              <a:rPr lang="en-US" sz="2800" dirty="0" smtClean="0"/>
              <a:t>We will discuss the design principles to target different form-factors</a:t>
            </a:r>
            <a:endParaRPr lang="ru-RU" sz="2800" dirty="0" smtClean="0"/>
          </a:p>
          <a:p>
            <a:r>
              <a:rPr lang="en-US" sz="2800" dirty="0" smtClean="0"/>
              <a:t>Working on the series of Labs you can come up with your own capstone project, which we recommend to publish in the marketplace</a:t>
            </a:r>
            <a:endParaRPr lang="ru-RU" sz="2800" dirty="0" smtClean="0"/>
          </a:p>
          <a:p>
            <a:r>
              <a:rPr lang="en-US" sz="2800" dirty="0" smtClean="0"/>
              <a:t>We will consider cloud backend, network connected apps, sensors, </a:t>
            </a:r>
            <a:r>
              <a:rPr lang="en-US" sz="2800" dirty="0" err="1" smtClean="0"/>
              <a:t>IoT</a:t>
            </a:r>
            <a:r>
              <a:rPr lang="en-US" sz="2800" dirty="0" smtClean="0"/>
              <a:t>, etc. in the next part of the course</a:t>
            </a:r>
            <a:endParaRPr lang="ru-RU" sz="2800" dirty="0"/>
          </a:p>
        </p:txBody>
      </p:sp>
      <p:sp>
        <p:nvSpPr>
          <p:cNvPr id="2" name="Заголовок 1"/>
          <p:cNvSpPr>
            <a:spLocks noGrp="1"/>
          </p:cNvSpPr>
          <p:nvPr>
            <p:ph type="title"/>
          </p:nvPr>
        </p:nvSpPr>
        <p:spPr/>
        <p:txBody>
          <a:bodyPr/>
          <a:lstStyle/>
          <a:p>
            <a:r>
              <a:rPr lang="en-US" dirty="0" smtClean="0"/>
              <a:t>After completing the course:</a:t>
            </a:r>
            <a:endParaRPr lang="ru-RU" dirty="0"/>
          </a:p>
        </p:txBody>
      </p:sp>
    </p:spTree>
    <p:extLst>
      <p:ext uri="{BB962C8B-B14F-4D97-AF65-F5344CB8AC3E}">
        <p14:creationId xmlns:p14="http://schemas.microsoft.com/office/powerpoint/2010/main" val="33308937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a:xfrm>
            <a:off x="269240" y="1449000"/>
            <a:ext cx="6906761" cy="3575722"/>
          </a:xfrm>
        </p:spPr>
        <p:txBody>
          <a:bodyPr/>
          <a:lstStyle/>
          <a:p>
            <a:r>
              <a:rPr lang="en-US" dirty="0" smtClean="0"/>
              <a:t>Official Platform Samples</a:t>
            </a:r>
            <a:endParaRPr lang="ru-RU" dirty="0" smtClean="0"/>
          </a:p>
          <a:p>
            <a:pPr lvl="1"/>
            <a:r>
              <a:rPr lang="en-US" dirty="0">
                <a:hlinkClick r:id="rId2"/>
              </a:rPr>
              <a:t>https://</a:t>
            </a:r>
            <a:r>
              <a:rPr lang="en-US" dirty="0" smtClean="0">
                <a:hlinkClick r:id="rId2"/>
              </a:rPr>
              <a:t>github.com/Microsoft/Windows-universal-samples</a:t>
            </a:r>
            <a:endParaRPr lang="en-US" dirty="0" smtClean="0"/>
          </a:p>
          <a:p>
            <a:pPr lvl="1"/>
            <a:r>
              <a:rPr lang="en-US" dirty="0">
                <a:hlinkClick r:id="rId3"/>
              </a:rPr>
              <a:t>https://</a:t>
            </a:r>
            <a:r>
              <a:rPr lang="en-US" dirty="0" smtClean="0">
                <a:hlinkClick r:id="rId3"/>
              </a:rPr>
              <a:t>github.com/ms-iot/samples</a:t>
            </a:r>
            <a:r>
              <a:rPr lang="en-US" dirty="0" smtClean="0"/>
              <a:t> </a:t>
            </a:r>
          </a:p>
          <a:p>
            <a:r>
              <a:rPr lang="en-US" dirty="0" smtClean="0"/>
              <a:t>Unofficial Samples</a:t>
            </a:r>
            <a:endParaRPr lang="ru-RU" dirty="0" smtClean="0"/>
          </a:p>
          <a:p>
            <a:pPr lvl="1"/>
            <a:r>
              <a:rPr lang="en-US" dirty="0" smtClean="0">
                <a:hlinkClick r:id="rId4"/>
              </a:rPr>
              <a:t>http://github.com/evangelism/HackSamples</a:t>
            </a:r>
            <a:r>
              <a:rPr lang="en-US" dirty="0" smtClean="0"/>
              <a:t> </a:t>
            </a:r>
            <a:endParaRPr lang="ru-RU" dirty="0" smtClean="0"/>
          </a:p>
          <a:p>
            <a:r>
              <a:rPr lang="en-US" dirty="0" smtClean="0">
                <a:hlinkClick r:id="rId5"/>
              </a:rPr>
              <a:t>http://dev.windows.com</a:t>
            </a:r>
            <a:r>
              <a:rPr lang="en-US" dirty="0" smtClean="0"/>
              <a:t> </a:t>
            </a:r>
            <a:endParaRPr lang="ru-RU" dirty="0"/>
          </a:p>
        </p:txBody>
      </p:sp>
      <p:sp>
        <p:nvSpPr>
          <p:cNvPr id="3" name="Заголовок 2"/>
          <p:cNvSpPr>
            <a:spLocks noGrp="1"/>
          </p:cNvSpPr>
          <p:nvPr>
            <p:ph type="title"/>
          </p:nvPr>
        </p:nvSpPr>
        <p:spPr/>
        <p:txBody>
          <a:bodyPr/>
          <a:lstStyle/>
          <a:p>
            <a:r>
              <a:rPr lang="en-US" dirty="0" smtClean="0"/>
              <a:t>Other Useful Materials</a:t>
            </a:r>
            <a:endParaRPr lang="ru-RU" dirty="0"/>
          </a:p>
        </p:txBody>
      </p:sp>
    </p:spTree>
    <p:extLst>
      <p:ext uri="{BB962C8B-B14F-4D97-AF65-F5344CB8AC3E}">
        <p14:creationId xmlns:p14="http://schemas.microsoft.com/office/powerpoint/2010/main" val="33091289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Let’s Start</a:t>
            </a:r>
            <a:r>
              <a:rPr lang="ru-RU" dirty="0" smtClean="0"/>
              <a:t>!</a:t>
            </a:r>
            <a:endParaRPr lang="ru-RU" dirty="0"/>
          </a:p>
        </p:txBody>
      </p:sp>
    </p:spTree>
    <p:extLst>
      <p:ext uri="{BB962C8B-B14F-4D97-AF65-F5344CB8AC3E}">
        <p14:creationId xmlns:p14="http://schemas.microsoft.com/office/powerpoint/2010/main" val="40179031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Contact</a:t>
            </a:r>
            <a:endParaRPr lang="ru-RU" dirty="0"/>
          </a:p>
        </p:txBody>
      </p:sp>
      <p:sp>
        <p:nvSpPr>
          <p:cNvPr id="5" name="Объект 4"/>
          <p:cNvSpPr>
            <a:spLocks noGrp="1"/>
          </p:cNvSpPr>
          <p:nvPr>
            <p:ph idx="1"/>
          </p:nvPr>
        </p:nvSpPr>
        <p:spPr/>
        <p:txBody>
          <a:bodyPr/>
          <a:lstStyle/>
          <a:p>
            <a:r>
              <a:rPr lang="en-US" smtClean="0"/>
              <a:t>Dmitry Soshnikov</a:t>
            </a:r>
            <a:endParaRPr lang="ru-RU" dirty="0" smtClean="0"/>
          </a:p>
          <a:p>
            <a:pPr lvl="1"/>
            <a:r>
              <a:rPr lang="en-US" dirty="0" smtClean="0"/>
              <a:t>Microsoft</a:t>
            </a:r>
          </a:p>
          <a:p>
            <a:pPr lvl="1"/>
            <a:r>
              <a:rPr lang="en-US" dirty="0" smtClean="0"/>
              <a:t>dmitryso@microsoft.com &amp; vk.com/</a:t>
            </a:r>
            <a:r>
              <a:rPr lang="en-US" dirty="0" err="1" smtClean="0"/>
              <a:t>shwars</a:t>
            </a:r>
            <a:endParaRPr lang="en-US" dirty="0" smtClean="0"/>
          </a:p>
          <a:p>
            <a:pPr lvl="1"/>
            <a:r>
              <a:rPr lang="en-US" dirty="0" smtClean="0"/>
              <a:t>blogs.msdn.com/</a:t>
            </a:r>
            <a:r>
              <a:rPr lang="en-US" dirty="0" err="1" smtClean="0"/>
              <a:t>sos</a:t>
            </a:r>
            <a:r>
              <a:rPr lang="en-US" dirty="0" smtClean="0"/>
              <a:t> &amp; blog.soshnikov.com</a:t>
            </a:r>
          </a:p>
          <a:p>
            <a:pPr lvl="1"/>
            <a:r>
              <a:rPr lang="en-US" dirty="0" smtClean="0"/>
              <a:t>twitter: @</a:t>
            </a:r>
            <a:r>
              <a:rPr lang="en-US" dirty="0" err="1" smtClean="0"/>
              <a:t>shwars</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2219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31.media.tumblr.com/tumblr_m9zy64seI71qztq6to1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1600"/>
          <a:stretch/>
        </p:blipFill>
        <p:spPr bwMode="auto">
          <a:xfrm>
            <a:off x="0" y="-11201"/>
            <a:ext cx="12292708" cy="689485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txBox="1">
            <a:spLocks/>
          </p:cNvSpPr>
          <p:nvPr/>
        </p:nvSpPr>
        <p:spPr>
          <a:xfrm>
            <a:off x="1956000" y="2889000"/>
            <a:ext cx="8279996" cy="464602"/>
          </a:xfrm>
          <a:prstGeom prst="rect">
            <a:avLst/>
          </a:prstGeom>
        </p:spPr>
        <p:txBody>
          <a:bodyPr lIns="91424" tIns="45710" rIns="91424" bIns="45710" anchor="b"/>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0" marR="0" lvl="0" indent="0" algn="ctr" defTabSz="914400" rtl="0" eaLnBrk="1" fontAlgn="auto" latinLnBrk="0" hangingPunct="1">
              <a:lnSpc>
                <a:spcPts val="4600"/>
              </a:lnSpc>
              <a:spcBef>
                <a:spcPct val="0"/>
              </a:spcBef>
              <a:spcAft>
                <a:spcPts val="0"/>
              </a:spcAft>
              <a:buClrTx/>
              <a:buSzTx/>
              <a:buFontTx/>
              <a:buNone/>
              <a:tabLst/>
              <a:defRPr/>
            </a:pPr>
            <a:r>
              <a:rPr kumimoji="0" lang="en-US" sz="2800" b="1" i="0" u="none" strike="noStrike" kern="900" cap="none" spc="300" normalizeH="0" baseline="0" noProof="0" dirty="0" smtClean="0">
                <a:ln>
                  <a:noFill/>
                </a:ln>
                <a:solidFill>
                  <a:srgbClr val="FBFBFB"/>
                </a:solidFill>
                <a:effectLst>
                  <a:outerShdw blurRad="38100" dist="38100" dir="2700000" algn="tl">
                    <a:srgbClr val="000000">
                      <a:alpha val="43137"/>
                    </a:srgbClr>
                  </a:outerShdw>
                </a:effectLst>
                <a:uLnTx/>
                <a:uFillTx/>
                <a:latin typeface="Segoe UI"/>
                <a:ea typeface="+mj-ea"/>
                <a:cs typeface="+mj-cs"/>
              </a:rPr>
              <a:t>THE</a:t>
            </a:r>
            <a:r>
              <a:rPr kumimoji="0" lang="en-US" sz="2800" b="1" i="0" u="none" strike="noStrike" kern="900" cap="none" spc="300" normalizeH="0" noProof="0" dirty="0" smtClean="0">
                <a:ln>
                  <a:noFill/>
                </a:ln>
                <a:solidFill>
                  <a:srgbClr val="FBFBFB"/>
                </a:solidFill>
                <a:effectLst>
                  <a:outerShdw blurRad="38100" dist="38100" dir="2700000" algn="tl">
                    <a:srgbClr val="000000">
                      <a:alpha val="43137"/>
                    </a:srgbClr>
                  </a:outerShdw>
                </a:effectLst>
                <a:uLnTx/>
                <a:uFillTx/>
                <a:latin typeface="Segoe UI"/>
                <a:ea typeface="+mj-ea"/>
                <a:cs typeface="+mj-cs"/>
              </a:rPr>
              <a:t> WORLD OF TECHNOLOGY</a:t>
            </a:r>
          </a:p>
          <a:p>
            <a:pPr marL="0" marR="0" lvl="0" indent="0" algn="ctr" defTabSz="914400" rtl="0" eaLnBrk="1" fontAlgn="auto" latinLnBrk="0" hangingPunct="1">
              <a:lnSpc>
                <a:spcPts val="4600"/>
              </a:lnSpc>
              <a:spcBef>
                <a:spcPct val="0"/>
              </a:spcBef>
              <a:spcAft>
                <a:spcPts val="0"/>
              </a:spcAft>
              <a:buClrTx/>
              <a:buSzTx/>
              <a:buFontTx/>
              <a:buNone/>
              <a:tabLst/>
              <a:defRPr/>
            </a:pPr>
            <a:r>
              <a:rPr lang="en-US" i="0" kern="900" baseline="0" dirty="0" smtClean="0">
                <a:solidFill>
                  <a:srgbClr val="FBFBFB"/>
                </a:solidFill>
                <a:effectLst>
                  <a:outerShdw blurRad="38100" dist="38100" dir="2700000" algn="tl">
                    <a:srgbClr val="000000">
                      <a:alpha val="43137"/>
                    </a:srgbClr>
                  </a:outerShdw>
                </a:effectLst>
                <a:latin typeface="Segoe UI"/>
              </a:rPr>
              <a:t>THE</a:t>
            </a:r>
            <a:r>
              <a:rPr lang="en-US" i="0" kern="900" dirty="0" smtClean="0">
                <a:solidFill>
                  <a:srgbClr val="FBFBFB"/>
                </a:solidFill>
                <a:effectLst>
                  <a:outerShdw blurRad="38100" dist="38100" dir="2700000" algn="tl">
                    <a:srgbClr val="000000">
                      <a:alpha val="43137"/>
                    </a:srgbClr>
                  </a:outerShdw>
                </a:effectLst>
                <a:latin typeface="Segoe UI"/>
              </a:rPr>
              <a:t> WORLD OF OPPORTUNITIES</a:t>
            </a:r>
            <a:endParaRPr kumimoji="0" lang="en-US" sz="2800" b="1" i="0" u="none" strike="noStrike" kern="900" cap="none" spc="300" normalizeH="0" baseline="0" noProof="0" dirty="0">
              <a:ln>
                <a:noFill/>
              </a:ln>
              <a:solidFill>
                <a:srgbClr val="FBFBFB"/>
              </a:solidFill>
              <a:effectLst>
                <a:outerShdw blurRad="38100" dist="38100" dir="2700000" algn="tl">
                  <a:srgbClr val="000000">
                    <a:alpha val="43137"/>
                  </a:srgbClr>
                </a:outerShdw>
              </a:effectLst>
              <a:uLnTx/>
              <a:uFillTx/>
              <a:latin typeface="Segoe UI"/>
            </a:endParaRPr>
          </a:p>
        </p:txBody>
      </p:sp>
    </p:spTree>
    <p:extLst>
      <p:ext uri="{BB962C8B-B14F-4D97-AF65-F5344CB8AC3E}">
        <p14:creationId xmlns:p14="http://schemas.microsoft.com/office/powerpoint/2010/main" val="428038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96000" y="369000"/>
            <a:ext cx="10657800" cy="720000"/>
          </a:xfrm>
        </p:spPr>
        <p:txBody>
          <a:bodyPr/>
          <a:lstStyle/>
          <a:p>
            <a:r>
              <a:rPr lang="en-US" dirty="0" smtClean="0"/>
              <a:t>Programmers in toda</a:t>
            </a:r>
            <a:r>
              <a:rPr lang="en-US" dirty="0" smtClean="0"/>
              <a:t>y’s world</a:t>
            </a:r>
            <a:endParaRPr lang="en-US" dirty="0"/>
          </a:p>
        </p:txBody>
      </p:sp>
      <p:pic>
        <p:nvPicPr>
          <p:cNvPr id="3" name="Рисунок 2" descr="... Cortana”, I say “Cortana” (or, how do you pronounce ‘Cortan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637" y="1989000"/>
            <a:ext cx="1980000" cy="1980000"/>
          </a:xfrm>
          <a:prstGeom prst="rect">
            <a:avLst/>
          </a:prstGeom>
        </p:spPr>
      </p:pic>
      <p:sp>
        <p:nvSpPr>
          <p:cNvPr id="5" name="Text Placeholder 3"/>
          <p:cNvSpPr>
            <a:spLocks noGrp="1"/>
          </p:cNvSpPr>
          <p:nvPr/>
        </p:nvSpPr>
        <p:spPr>
          <a:xfrm>
            <a:off x="540360" y="4136335"/>
            <a:ext cx="2520000" cy="1465329"/>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dirty="0" smtClean="0"/>
              <a:t>Knowing how to use computer is no longer an advantage</a:t>
            </a:r>
            <a:endParaRPr lang="ru-RU" sz="2400" dirty="0"/>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3091" y="1989000"/>
            <a:ext cx="1920000" cy="1980000"/>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6000" y="1269000"/>
            <a:ext cx="2509898" cy="2700000"/>
          </a:xfrm>
          <a:prstGeom prst="rect">
            <a:avLst/>
          </a:prstGeom>
        </p:spPr>
      </p:pic>
      <p:sp>
        <p:nvSpPr>
          <p:cNvPr id="8" name="Text Placeholder 3"/>
          <p:cNvSpPr>
            <a:spLocks noGrp="1"/>
          </p:cNvSpPr>
          <p:nvPr/>
        </p:nvSpPr>
        <p:spPr>
          <a:xfrm>
            <a:off x="2971473" y="4136335"/>
            <a:ext cx="2503147" cy="2130127"/>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dirty="0" smtClean="0"/>
              <a:t>Easy to bring your ideas to life and to consumers due to marketplaces/ Internet</a:t>
            </a:r>
            <a:endParaRPr lang="ru-RU" sz="2400" dirty="0"/>
          </a:p>
        </p:txBody>
      </p:sp>
      <p:sp>
        <p:nvSpPr>
          <p:cNvPr id="9" name="Text Placeholder 3"/>
          <p:cNvSpPr>
            <a:spLocks noGrp="1"/>
          </p:cNvSpPr>
          <p:nvPr/>
        </p:nvSpPr>
        <p:spPr>
          <a:xfrm>
            <a:off x="5396814" y="4142667"/>
            <a:ext cx="2309084" cy="1797728"/>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dirty="0" smtClean="0"/>
              <a:t>You can do virtually anything with modern digital production</a:t>
            </a:r>
            <a:endParaRPr lang="ru-RU" sz="2400" dirty="0"/>
          </a:p>
        </p:txBody>
      </p:sp>
    </p:spTree>
    <p:extLst>
      <p:ext uri="{BB962C8B-B14F-4D97-AF65-F5344CB8AC3E}">
        <p14:creationId xmlns:p14="http://schemas.microsoft.com/office/powerpoint/2010/main" val="3310664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grayscl/>
            <a:extLst>
              <a:ext uri="{28A0092B-C50C-407E-A947-70E740481C1C}">
                <a14:useLocalDpi xmlns:a14="http://schemas.microsoft.com/office/drawing/2010/main" val="0"/>
              </a:ext>
            </a:extLst>
          </a:blip>
          <a:srcRect t="15990"/>
          <a:stretch/>
        </p:blipFill>
        <p:spPr>
          <a:xfrm>
            <a:off x="0" y="-30480"/>
            <a:ext cx="12290585" cy="6888480"/>
          </a:xfrm>
          <a:prstGeom prst="rect">
            <a:avLst/>
          </a:prstGeom>
        </p:spPr>
      </p:pic>
      <p:sp>
        <p:nvSpPr>
          <p:cNvPr id="21" name="TextBox 20"/>
          <p:cNvSpPr txBox="1"/>
          <p:nvPr/>
        </p:nvSpPr>
        <p:spPr>
          <a:xfrm>
            <a:off x="564781" y="517401"/>
            <a:ext cx="0" cy="276999"/>
          </a:xfrm>
          <a:prstGeom prst="rect">
            <a:avLst/>
          </a:prstGeom>
          <a:solidFill>
            <a:schemeClr val="tx2">
              <a:alpha val="74000"/>
            </a:schemeClr>
          </a:solidFill>
        </p:spPr>
        <p:txBody>
          <a:bodyPr wrap="none" lIns="0" tIns="0" rIns="0" bIns="0" rtlCol="0">
            <a:spAutoFit/>
          </a:bodyPr>
          <a:lstStyle/>
          <a:p>
            <a:pPr marL="0" marR="0" lvl="0" indent="0" defTabSz="1243007" eaLnBrk="1" fontAlgn="auto" latinLnBrk="0" hangingPunct="1">
              <a:lnSpc>
                <a:spcPct val="100000"/>
              </a:lnSpc>
              <a:spcBef>
                <a:spcPts val="0"/>
              </a:spcBef>
              <a:spcAft>
                <a:spcPts val="0"/>
              </a:spcAft>
              <a:buClrTx/>
              <a:buSzTx/>
              <a:buFontTx/>
              <a:buNone/>
              <a:tabLst/>
              <a:defRPr/>
            </a:pPr>
            <a:endParaRPr kumimoji="0" lang="en-US" sz="1800" b="0" i="0" u="none" strike="noStrike" kern="0" cap="none" spc="-71" normalizeH="0" baseline="0" noProof="0" dirty="0">
              <a:ln>
                <a:noFill/>
              </a:ln>
              <a:solidFill>
                <a:srgbClr val="FFFFFF"/>
              </a:solidFill>
              <a:effectLst/>
              <a:uLnTx/>
              <a:uFillTx/>
            </a:endParaRPr>
          </a:p>
        </p:txBody>
      </p:sp>
      <p:sp>
        <p:nvSpPr>
          <p:cNvPr id="31" name="Rectangle 30"/>
          <p:cNvSpPr/>
          <p:nvPr/>
        </p:nvSpPr>
        <p:spPr>
          <a:xfrm>
            <a:off x="688092" y="2769434"/>
            <a:ext cx="4980754" cy="400110"/>
          </a:xfrm>
          <a:prstGeom prst="rect">
            <a:avLst/>
          </a:prstGeom>
        </p:spPr>
        <p:txBody>
          <a:bodyPr wrap="square">
            <a:spAutoFit/>
          </a:bodyPr>
          <a:lstStyle/>
          <a:p>
            <a:pPr marL="0" marR="0" lvl="0" indent="0" defTabSz="896091"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 name="Group 32"/>
          <p:cNvGrpSpPr/>
          <p:nvPr/>
        </p:nvGrpSpPr>
        <p:grpSpPr>
          <a:xfrm>
            <a:off x="549961" y="1980832"/>
            <a:ext cx="5118883" cy="4369745"/>
            <a:chOff x="499322" y="2020265"/>
            <a:chExt cx="5221527" cy="4456735"/>
          </a:xfrm>
        </p:grpSpPr>
        <p:sp>
          <p:nvSpPr>
            <p:cNvPr id="34" name="Oval 28"/>
            <p:cNvSpPr/>
            <p:nvPr/>
          </p:nvSpPr>
          <p:spPr bwMode="auto">
            <a:xfrm>
              <a:off x="499322" y="2020265"/>
              <a:ext cx="5221527" cy="4456735"/>
            </a:xfrm>
            <a:custGeom>
              <a:avLst/>
              <a:gdLst/>
              <a:ahLst/>
              <a:cxnLst/>
              <a:rect l="l" t="t" r="r" b="b"/>
              <a:pathLst>
                <a:path w="5221527" h="4456735">
                  <a:moveTo>
                    <a:pt x="2610763" y="0"/>
                  </a:moveTo>
                  <a:cubicBezTo>
                    <a:pt x="2853987" y="0"/>
                    <a:pt x="3051159" y="197172"/>
                    <a:pt x="3051159" y="440396"/>
                  </a:cubicBezTo>
                  <a:lnTo>
                    <a:pt x="5221527" y="440396"/>
                  </a:lnTo>
                  <a:lnTo>
                    <a:pt x="5221527" y="1898356"/>
                  </a:lnTo>
                  <a:lnTo>
                    <a:pt x="5221527" y="2634956"/>
                  </a:lnTo>
                  <a:lnTo>
                    <a:pt x="5221527" y="4456735"/>
                  </a:lnTo>
                  <a:lnTo>
                    <a:pt x="0" y="4456735"/>
                  </a:lnTo>
                  <a:lnTo>
                    <a:pt x="0" y="2634956"/>
                  </a:lnTo>
                  <a:lnTo>
                    <a:pt x="0" y="1898356"/>
                  </a:lnTo>
                  <a:lnTo>
                    <a:pt x="0" y="440396"/>
                  </a:lnTo>
                  <a:lnTo>
                    <a:pt x="2170367" y="440396"/>
                  </a:lnTo>
                  <a:cubicBezTo>
                    <a:pt x="2170367" y="197172"/>
                    <a:pt x="2367539" y="0"/>
                    <a:pt x="2610763" y="0"/>
                  </a:cubicBezTo>
                  <a:close/>
                </a:path>
              </a:pathLst>
            </a:custGeom>
            <a:solidFill>
              <a:schemeClr val="accent5">
                <a:lumMod val="50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Rectangle 34"/>
            <p:cNvSpPr/>
            <p:nvPr/>
          </p:nvSpPr>
          <p:spPr>
            <a:xfrm>
              <a:off x="640222" y="2824565"/>
              <a:ext cx="4760059" cy="1883421"/>
            </a:xfrm>
            <a:prstGeom prst="rect">
              <a:avLst/>
            </a:prstGeom>
          </p:spPr>
          <p:txBody>
            <a:bodyPr wrap="square">
              <a:spAutoFit/>
            </a:bodyPr>
            <a:lstStyle/>
            <a:p>
              <a:pPr marL="0" marR="0" lvl="0" indent="0" defTabSz="896091" eaLnBrk="1" fontAlgn="base" latinLnBrk="0" hangingPunct="1">
                <a:lnSpc>
                  <a:spcPct val="100000"/>
                </a:lnSpc>
                <a:spcBef>
                  <a:spcPct val="0"/>
                </a:spcBef>
                <a:spcAft>
                  <a:spcPct val="0"/>
                </a:spcAft>
                <a:buClrTx/>
                <a:buSzTx/>
                <a:buFontTx/>
                <a:buNone/>
                <a:tabLst/>
                <a:defRPr/>
              </a:pPr>
              <a:r>
                <a:rPr kumimoji="0" lang="en-US" sz="4200" b="1"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MOBILE</a:t>
              </a:r>
              <a:endParaRPr kumimoji="0" lang="en-US" sz="4200" b="1"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6091"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MOBILITY</a:t>
              </a:r>
              <a:r>
                <a:rPr kumimoji="0" lang="en-US" sz="2400" b="0" i="0" u="none" strike="noStrike" kern="0" cap="none" spc="100" normalizeH="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 OF PEOPLE, DEVICES, EXPERIENCES and INTERACTIONS</a:t>
              </a:r>
              <a:endParaRPr kumimoji="0" lang="en-US" sz="24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4" name="Group 43"/>
          <p:cNvGrpSpPr/>
          <p:nvPr/>
        </p:nvGrpSpPr>
        <p:grpSpPr>
          <a:xfrm>
            <a:off x="104733" y="492352"/>
            <a:ext cx="4776549" cy="843532"/>
            <a:chOff x="104733" y="492352"/>
            <a:chExt cx="4776549" cy="843532"/>
          </a:xfrm>
        </p:grpSpPr>
        <p:grpSp>
          <p:nvGrpSpPr>
            <p:cNvPr id="36" name="Group 35"/>
            <p:cNvGrpSpPr/>
            <p:nvPr/>
          </p:nvGrpSpPr>
          <p:grpSpPr>
            <a:xfrm>
              <a:off x="104733" y="492352"/>
              <a:ext cx="4776549" cy="843532"/>
              <a:chOff x="-92751" y="3386016"/>
              <a:chExt cx="4351476" cy="827067"/>
            </a:xfrm>
            <a:solidFill>
              <a:schemeClr val="tx2">
                <a:alpha val="74000"/>
              </a:schemeClr>
            </a:solidFill>
          </p:grpSpPr>
          <p:sp>
            <p:nvSpPr>
              <p:cNvPr id="37" name="Rectangle 9"/>
              <p:cNvSpPr/>
              <p:nvPr/>
            </p:nvSpPr>
            <p:spPr bwMode="auto">
              <a:xfrm>
                <a:off x="-92751" y="3386016"/>
                <a:ext cx="4351476" cy="827067"/>
              </a:xfrm>
              <a:custGeom>
                <a:avLst/>
                <a:gdLst>
                  <a:gd name="connsiteX0" fmla="*/ 0 w 4351476"/>
                  <a:gd name="connsiteY0" fmla="*/ 0 h 827067"/>
                  <a:gd name="connsiteX1" fmla="*/ 4351476 w 4351476"/>
                  <a:gd name="connsiteY1" fmla="*/ 9339 h 827067"/>
                  <a:gd name="connsiteX2" fmla="*/ 4349032 w 4351476"/>
                  <a:gd name="connsiteY2" fmla="*/ 827067 h 827067"/>
                  <a:gd name="connsiteX3" fmla="*/ 0 w 4351476"/>
                  <a:gd name="connsiteY3" fmla="*/ 827067 h 827067"/>
                  <a:gd name="connsiteX4" fmla="*/ 0 w 4351476"/>
                  <a:gd name="connsiteY4" fmla="*/ 0 h 827067"/>
                  <a:gd name="connsiteX0" fmla="*/ 0 w 4351476"/>
                  <a:gd name="connsiteY0" fmla="*/ 0 h 827067"/>
                  <a:gd name="connsiteX1" fmla="*/ 4351476 w 4351476"/>
                  <a:gd name="connsiteY1" fmla="*/ 0 h 827067"/>
                  <a:gd name="connsiteX2" fmla="*/ 4349032 w 4351476"/>
                  <a:gd name="connsiteY2" fmla="*/ 827067 h 827067"/>
                  <a:gd name="connsiteX3" fmla="*/ 0 w 4351476"/>
                  <a:gd name="connsiteY3" fmla="*/ 827067 h 827067"/>
                  <a:gd name="connsiteX4" fmla="*/ 0 w 4351476"/>
                  <a:gd name="connsiteY4" fmla="*/ 0 h 82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476" h="827067">
                    <a:moveTo>
                      <a:pt x="0" y="0"/>
                    </a:moveTo>
                    <a:lnTo>
                      <a:pt x="4351476" y="0"/>
                    </a:lnTo>
                    <a:cubicBezTo>
                      <a:pt x="4350661" y="272576"/>
                      <a:pt x="4349847" y="554491"/>
                      <a:pt x="4349032" y="827067"/>
                    </a:cubicBezTo>
                    <a:lnTo>
                      <a:pt x="0" y="827067"/>
                    </a:lnTo>
                    <a:lnTo>
                      <a:pt x="0" y="0"/>
                    </a:lnTo>
                    <a:close/>
                  </a:path>
                </a:pathLst>
              </a:custGeom>
              <a:solidFill>
                <a:schemeClr val="accent5">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358237" y="3410573"/>
                <a:ext cx="0" cy="271592"/>
              </a:xfrm>
              <a:prstGeom prst="rect">
                <a:avLst/>
              </a:prstGeom>
              <a:grpFill/>
            </p:spPr>
            <p:txBody>
              <a:bodyPr wrap="none" lIns="0" tIns="0" rIns="0" bIns="0" rtlCol="0">
                <a:spAutoFit/>
              </a:bodyPr>
              <a:lstStyle/>
              <a:p>
                <a:pPr marL="0" marR="0" lvl="0" indent="0" defTabSz="1243007" eaLnBrk="1" fontAlgn="auto" latinLnBrk="0" hangingPunct="1">
                  <a:lnSpc>
                    <a:spcPct val="100000"/>
                  </a:lnSpc>
                  <a:spcBef>
                    <a:spcPts val="0"/>
                  </a:spcBef>
                  <a:spcAft>
                    <a:spcPts val="0"/>
                  </a:spcAft>
                  <a:buClrTx/>
                  <a:buSzTx/>
                  <a:buFontTx/>
                  <a:buNone/>
                  <a:tabLst/>
                  <a:defRPr/>
                </a:pPr>
                <a:endParaRPr kumimoji="0" lang="en-US" sz="1800" b="0" i="0" u="none" strike="noStrike" kern="0" cap="none" spc="-71" normalizeH="0" baseline="0" noProof="0" dirty="0">
                  <a:ln>
                    <a:noFill/>
                  </a:ln>
                  <a:solidFill>
                    <a:srgbClr val="FFFFFF"/>
                  </a:solidFill>
                  <a:effectLst/>
                  <a:uLnTx/>
                  <a:uFillTx/>
                </a:endParaRPr>
              </a:p>
            </p:txBody>
          </p:sp>
        </p:grpSp>
        <p:sp>
          <p:nvSpPr>
            <p:cNvPr id="39" name="Title 1"/>
            <p:cNvSpPr txBox="1">
              <a:spLocks/>
            </p:cNvSpPr>
            <p:nvPr/>
          </p:nvSpPr>
          <p:spPr>
            <a:xfrm>
              <a:off x="390733" y="663402"/>
              <a:ext cx="4167059" cy="511062"/>
            </a:xfrm>
            <a:prstGeom prst="rect">
              <a:avLst/>
            </a:prstGeom>
            <a:effectLst/>
          </p:spPr>
          <p:txBody>
            <a:bodyPr lIns="91424" tIns="45710" rIns="91424" bIns="45710"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0" marR="0" lvl="0" indent="0" algn="ctr" defTabSz="914400" rtl="0" eaLnBrk="1" fontAlgn="auto" latinLnBrk="0" hangingPunct="1">
                <a:lnSpc>
                  <a:spcPts val="3500"/>
                </a:lnSpc>
                <a:spcBef>
                  <a:spcPct val="0"/>
                </a:spcBef>
                <a:spcAft>
                  <a:spcPts val="0"/>
                </a:spcAft>
                <a:buClrTx/>
                <a:buSzTx/>
                <a:buFontTx/>
                <a:buNone/>
                <a:tabLst/>
                <a:defRPr/>
              </a:pPr>
              <a:r>
                <a:rPr kumimoji="0" lang="en-US" sz="2800" b="1" i="0" u="none" strike="noStrike" kern="900" cap="none" spc="300" normalizeH="0" baseline="0" noProof="0" dirty="0" smtClean="0">
                  <a:ln>
                    <a:noFill/>
                  </a:ln>
                  <a:solidFill>
                    <a:srgbClr val="FBFBFB"/>
                  </a:solidFill>
                  <a:effectLst/>
                  <a:uLnTx/>
                  <a:uFillTx/>
                  <a:latin typeface="+mn-lt"/>
                  <a:ea typeface="+mj-ea"/>
                  <a:cs typeface="+mj-cs"/>
                </a:rPr>
                <a:t>NEW WORLD</a:t>
              </a:r>
              <a:endParaRPr kumimoji="0" lang="en-US" sz="2800" b="1" i="0" u="none" strike="noStrike" kern="900" cap="none" spc="300" normalizeH="0" baseline="0" noProof="0" dirty="0">
                <a:ln>
                  <a:noFill/>
                </a:ln>
                <a:solidFill>
                  <a:srgbClr val="FBFBFB"/>
                </a:solidFill>
                <a:effectLst/>
                <a:uLnTx/>
                <a:uFillTx/>
                <a:latin typeface="+mn-lt"/>
                <a:ea typeface="+mj-ea"/>
                <a:cs typeface="+mj-cs"/>
              </a:endParaRPr>
            </a:p>
          </p:txBody>
        </p:sp>
      </p:grpSp>
      <p:grpSp>
        <p:nvGrpSpPr>
          <p:cNvPr id="43" name="Group 42"/>
          <p:cNvGrpSpPr/>
          <p:nvPr/>
        </p:nvGrpSpPr>
        <p:grpSpPr>
          <a:xfrm>
            <a:off x="6548415" y="1925414"/>
            <a:ext cx="5118883" cy="4369745"/>
            <a:chOff x="6548415" y="1925414"/>
            <a:chExt cx="5118883" cy="4369745"/>
          </a:xfrm>
        </p:grpSpPr>
        <p:grpSp>
          <p:nvGrpSpPr>
            <p:cNvPr id="23" name="Group 22"/>
            <p:cNvGrpSpPr/>
            <p:nvPr/>
          </p:nvGrpSpPr>
          <p:grpSpPr>
            <a:xfrm>
              <a:off x="6548415" y="1925414"/>
              <a:ext cx="5118883" cy="4369745"/>
              <a:chOff x="541719" y="1963744"/>
              <a:chExt cx="5221527" cy="4456735"/>
            </a:xfrm>
          </p:grpSpPr>
          <p:sp>
            <p:nvSpPr>
              <p:cNvPr id="24" name="Oval 28"/>
              <p:cNvSpPr/>
              <p:nvPr/>
            </p:nvSpPr>
            <p:spPr bwMode="auto">
              <a:xfrm>
                <a:off x="541719" y="1963744"/>
                <a:ext cx="5221527" cy="4456735"/>
              </a:xfrm>
              <a:custGeom>
                <a:avLst/>
                <a:gdLst/>
                <a:ahLst/>
                <a:cxnLst/>
                <a:rect l="l" t="t" r="r" b="b"/>
                <a:pathLst>
                  <a:path w="5221527" h="4456735">
                    <a:moveTo>
                      <a:pt x="2610763" y="0"/>
                    </a:moveTo>
                    <a:cubicBezTo>
                      <a:pt x="2853987" y="0"/>
                      <a:pt x="3051159" y="197172"/>
                      <a:pt x="3051159" y="440396"/>
                    </a:cubicBezTo>
                    <a:lnTo>
                      <a:pt x="5221527" y="440396"/>
                    </a:lnTo>
                    <a:lnTo>
                      <a:pt x="5221527" y="1898356"/>
                    </a:lnTo>
                    <a:lnTo>
                      <a:pt x="5221527" y="2634956"/>
                    </a:lnTo>
                    <a:lnTo>
                      <a:pt x="5221527" y="4456735"/>
                    </a:lnTo>
                    <a:lnTo>
                      <a:pt x="0" y="4456735"/>
                    </a:lnTo>
                    <a:lnTo>
                      <a:pt x="0" y="2634956"/>
                    </a:lnTo>
                    <a:lnTo>
                      <a:pt x="0" y="1898356"/>
                    </a:lnTo>
                    <a:lnTo>
                      <a:pt x="0" y="440396"/>
                    </a:lnTo>
                    <a:lnTo>
                      <a:pt x="2170367" y="440396"/>
                    </a:lnTo>
                    <a:cubicBezTo>
                      <a:pt x="2170367" y="197172"/>
                      <a:pt x="2367539" y="0"/>
                      <a:pt x="2610763" y="0"/>
                    </a:cubicBezTo>
                    <a:close/>
                  </a:path>
                </a:pathLst>
              </a:custGeom>
              <a:solidFill>
                <a:schemeClr val="accent5">
                  <a:lumMod val="50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Rectangle 27"/>
              <p:cNvSpPr/>
              <p:nvPr/>
            </p:nvSpPr>
            <p:spPr>
              <a:xfrm>
                <a:off x="640222" y="2824565"/>
                <a:ext cx="4760059" cy="2260105"/>
              </a:xfrm>
              <a:prstGeom prst="rect">
                <a:avLst/>
              </a:prstGeom>
            </p:spPr>
            <p:txBody>
              <a:bodyPr wrap="square">
                <a:spAutoFit/>
              </a:bodyPr>
              <a:lstStyle/>
              <a:p>
                <a:pPr marL="0" marR="0" lvl="0" indent="0" defTabSz="896091" eaLnBrk="1" fontAlgn="base" latinLnBrk="0" hangingPunct="1">
                  <a:lnSpc>
                    <a:spcPct val="100000"/>
                  </a:lnSpc>
                  <a:spcBef>
                    <a:spcPct val="0"/>
                  </a:spcBef>
                  <a:spcAft>
                    <a:spcPct val="0"/>
                  </a:spcAft>
                  <a:buClrTx/>
                  <a:buSzTx/>
                  <a:buFontTx/>
                  <a:buNone/>
                  <a:tabLst/>
                  <a:defRPr/>
                </a:pPr>
                <a:r>
                  <a:rPr kumimoji="0" lang="en-US" sz="4200" b="1"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CLOUD</a:t>
                </a:r>
                <a:endParaRPr kumimoji="0" lang="ru-RU" sz="4200" b="1"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6091" eaLnBrk="1" fontAlgn="base" latinLnBrk="0" hangingPunct="1">
                  <a:lnSpc>
                    <a:spcPct val="100000"/>
                  </a:lnSpc>
                  <a:spcBef>
                    <a:spcPct val="0"/>
                  </a:spcBef>
                  <a:spcAft>
                    <a:spcPct val="0"/>
                  </a:spcAft>
                  <a:buClrTx/>
                  <a:buSzTx/>
                  <a:buFontTx/>
                  <a:buNone/>
                  <a:tabLst/>
                  <a:defRPr/>
                </a:pPr>
                <a:r>
                  <a:rPr kumimoji="0" lang="en-US"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CLOUD GLUES</a:t>
                </a:r>
                <a:r>
                  <a:rPr kumimoji="0" lang="en-US" sz="2400" b="0" i="0" u="none" strike="noStrike" kern="0" cap="none" spc="100" normalizeH="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 ALL PARTS OF THE ECOSYSTEM TOGETHER, PROVIDING INTELLIGENT AMBIENT SERVICES</a:t>
                </a:r>
                <a:endParaRPr kumimoji="0" lang="en-US" sz="24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2" name="TextBox 41"/>
            <p:cNvSpPr txBox="1"/>
            <p:nvPr/>
          </p:nvSpPr>
          <p:spPr>
            <a:xfrm>
              <a:off x="8787241" y="2117775"/>
              <a:ext cx="38196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3200" b="0" i="0" u="none" strike="noStrike" kern="0" cap="none" spc="0" normalizeH="0" baseline="0" noProof="0" dirty="0">
                <a:ln>
                  <a:noFill/>
                </a:ln>
                <a:solidFill>
                  <a:schemeClr val="bg1"/>
                </a:solidFill>
                <a:effectLst/>
                <a:uLnTx/>
                <a:uFillTx/>
              </a:endParaRPr>
            </a:p>
          </p:txBody>
        </p:sp>
      </p:grpSp>
    </p:spTree>
    <p:extLst>
      <p:ext uri="{BB962C8B-B14F-4D97-AF65-F5344CB8AC3E}">
        <p14:creationId xmlns:p14="http://schemas.microsoft.com/office/powerpoint/2010/main" val="13257284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25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1+#ppt_w/2"/>
                                          </p:val>
                                        </p:tav>
                                        <p:tav tm="100000">
                                          <p:val>
                                            <p:strVal val="#ppt_x"/>
                                          </p:val>
                                        </p:tav>
                                      </p:tavLst>
                                    </p:anim>
                                    <p:anim calcmode="lin" valueType="num">
                                      <p:cBhvr additive="base">
                                        <p:cTn id="17"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336000" y="369000"/>
            <a:ext cx="11017800" cy="720000"/>
          </a:xfrm>
        </p:spPr>
        <p:txBody>
          <a:bodyPr/>
          <a:lstStyle/>
          <a:p>
            <a:r>
              <a:rPr lang="en-US" dirty="0" smtClean="0"/>
              <a:t>Applications in the Modern World</a:t>
            </a:r>
            <a:endParaRPr lang="en-US" dirty="0"/>
          </a:p>
        </p:txBody>
      </p:sp>
      <p:sp>
        <p:nvSpPr>
          <p:cNvPr id="5" name="Text Placeholder 3"/>
          <p:cNvSpPr>
            <a:spLocks noGrp="1"/>
          </p:cNvSpPr>
          <p:nvPr/>
        </p:nvSpPr>
        <p:spPr>
          <a:xfrm>
            <a:off x="158284" y="4269878"/>
            <a:ext cx="3256180" cy="1797728"/>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dirty="0" smtClean="0"/>
              <a:t>Work on all platforms: PC, Tablets, Smartphones, Gaming Consoles, Smart Wearables, …</a:t>
            </a:r>
            <a:endParaRPr lang="ru-RU" sz="2400" dirty="0"/>
          </a:p>
        </p:txBody>
      </p:sp>
      <p:sp>
        <p:nvSpPr>
          <p:cNvPr id="8" name="Text Placeholder 3"/>
          <p:cNvSpPr>
            <a:spLocks noGrp="1"/>
          </p:cNvSpPr>
          <p:nvPr/>
        </p:nvSpPr>
        <p:spPr>
          <a:xfrm>
            <a:off x="3678998" y="4171547"/>
            <a:ext cx="2057002" cy="2130127"/>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dirty="0" smtClean="0"/>
              <a:t>Software delivered through marketplace of internet services</a:t>
            </a:r>
            <a:endParaRPr lang="ru-RU" sz="2400" dirty="0"/>
          </a:p>
        </p:txBody>
      </p:sp>
      <p:sp>
        <p:nvSpPr>
          <p:cNvPr id="9" name="Text Placeholder 3"/>
          <p:cNvSpPr>
            <a:spLocks noGrp="1"/>
          </p:cNvSpPr>
          <p:nvPr/>
        </p:nvSpPr>
        <p:spPr>
          <a:xfrm>
            <a:off x="6000534" y="4171547"/>
            <a:ext cx="2232997" cy="800532"/>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dirty="0" smtClean="0"/>
              <a:t>Smart Cloud connectivity</a:t>
            </a:r>
            <a:endParaRPr lang="ru-RU" sz="2400" dirty="0"/>
          </a:p>
        </p:txBody>
      </p:sp>
      <p:pic>
        <p:nvPicPr>
          <p:cNvPr id="2" name="Рисунок 1"/>
          <p:cNvPicPr>
            <a:picLocks noChangeAspect="1"/>
          </p:cNvPicPr>
          <p:nvPr/>
        </p:nvPicPr>
        <p:blipFill>
          <a:blip r:embed="rId2"/>
          <a:stretch>
            <a:fillRect/>
          </a:stretch>
        </p:blipFill>
        <p:spPr>
          <a:xfrm>
            <a:off x="156000" y="1809000"/>
            <a:ext cx="3060000" cy="1956491"/>
          </a:xfrm>
          <a:prstGeom prst="rect">
            <a:avLst/>
          </a:prstGeom>
        </p:spPr>
      </p:pic>
      <p:pic>
        <p:nvPicPr>
          <p:cNvPr id="10" name="Рисунок 9" descr="... sont mis en avant par Qobuz pour son arrivée sur Windows Phone"/>
          <p:cNvPicPr>
            <a:picLocks noChangeAspect="1"/>
          </p:cNvPicPr>
          <p:nvPr/>
        </p:nvPicPr>
        <p:blipFill rotWithShape="1">
          <a:blip r:embed="rId3">
            <a:extLst>
              <a:ext uri="{28A0092B-C50C-407E-A947-70E740481C1C}">
                <a14:useLocalDpi xmlns:a14="http://schemas.microsoft.com/office/drawing/2010/main" val="0"/>
              </a:ext>
            </a:extLst>
          </a:blip>
          <a:srcRect l="35687" t="2435" r="35508" b="986"/>
          <a:stretch/>
        </p:blipFill>
        <p:spPr>
          <a:xfrm>
            <a:off x="1611340" y="1401097"/>
            <a:ext cx="1450656" cy="2772296"/>
          </a:xfrm>
          <a:prstGeom prst="rect">
            <a:avLst/>
          </a:prstGeom>
        </p:spPr>
      </p:pic>
      <p:pic>
        <p:nvPicPr>
          <p:cNvPr id="11" name="Рисунок 10" descr="Windows-Store-Kach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766" y="2214214"/>
            <a:ext cx="1769999" cy="1800000"/>
          </a:xfrm>
          <a:prstGeom prst="rect">
            <a:avLst/>
          </a:prstGeom>
        </p:spPr>
      </p:pic>
      <p:pic>
        <p:nvPicPr>
          <p:cNvPr id="12" name="Рисунок 11" descr="Microsoft Azure Integration Consult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3531" y="2169000"/>
            <a:ext cx="2190145" cy="2190145"/>
          </a:xfrm>
          <a:prstGeom prst="rect">
            <a:avLst/>
          </a:prstGeom>
        </p:spPr>
      </p:pic>
    </p:spTree>
    <p:extLst>
      <p:ext uri="{BB962C8B-B14F-4D97-AF65-F5344CB8AC3E}">
        <p14:creationId xmlns:p14="http://schemas.microsoft.com/office/powerpoint/2010/main" val="33775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361" y="210087"/>
            <a:ext cx="10297800" cy="720000"/>
          </a:xfrm>
        </p:spPr>
        <p:txBody>
          <a:bodyPr/>
          <a:lstStyle/>
          <a:p>
            <a:r>
              <a:rPr lang="en-US" dirty="0" smtClean="0"/>
              <a:t>High-Level Architecture of Modern App</a:t>
            </a:r>
            <a:endParaRPr lang="ru-RU" dirty="0"/>
          </a:p>
        </p:txBody>
      </p:sp>
      <p:pic>
        <p:nvPicPr>
          <p:cNvPr id="1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000" y="1449000"/>
            <a:ext cx="869274" cy="667478"/>
          </a:xfrm>
          <a:prstGeom prst="rect">
            <a:avLst/>
          </a:prstGeom>
        </p:spPr>
      </p:pic>
      <p:pic>
        <p:nvPicPr>
          <p:cNvPr id="16" name="Picture 3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3020" y="2295240"/>
            <a:ext cx="852254" cy="848917"/>
          </a:xfrm>
          <a:prstGeom prst="rect">
            <a:avLst/>
          </a:prstGeom>
        </p:spPr>
      </p:pic>
      <p:pic>
        <p:nvPicPr>
          <p:cNvPr id="17" name="Picture 3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46963" y="2102081"/>
            <a:ext cx="1576785" cy="1015810"/>
          </a:xfrm>
          <a:prstGeom prst="rect">
            <a:avLst/>
          </a:prstGeom>
        </p:spPr>
      </p:pic>
      <p:grpSp>
        <p:nvGrpSpPr>
          <p:cNvPr id="18" name="Xbox"/>
          <p:cNvGrpSpPr/>
          <p:nvPr/>
        </p:nvGrpSpPr>
        <p:grpSpPr bwMode="ltGray">
          <a:xfrm>
            <a:off x="1999217" y="1360158"/>
            <a:ext cx="1989467" cy="1431313"/>
            <a:chOff x="8610991" y="1992417"/>
            <a:chExt cx="3186889" cy="2292792"/>
          </a:xfrm>
        </p:grpSpPr>
        <p:pic>
          <p:nvPicPr>
            <p:cNvPr id="19" name="Picture 3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1" name="Picture 2"/>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3" name="Рисунок 2" descr="Agora é Microsoft Azure – Por que eu já esperava por isso! | Vitor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2361" y="5769000"/>
            <a:ext cx="3733639" cy="579735"/>
          </a:xfrm>
          <a:prstGeom prst="rect">
            <a:avLst/>
          </a:prstGeom>
        </p:spPr>
      </p:pic>
      <p:pic>
        <p:nvPicPr>
          <p:cNvPr id="4" name="Рисунок 3" descr="windows_10_technical_preview_windows_10_logo_microsoft.jpg"/>
          <p:cNvPicPr>
            <a:picLocks noChangeAspect="1"/>
          </p:cNvPicPr>
          <p:nvPr/>
        </p:nvPicPr>
        <p:blipFill rotWithShape="1">
          <a:blip r:embed="rId10" cstate="print">
            <a:extLst>
              <a:ext uri="{28A0092B-C50C-407E-A947-70E740481C1C}">
                <a14:useLocalDpi xmlns:a14="http://schemas.microsoft.com/office/drawing/2010/main" val="0"/>
              </a:ext>
            </a:extLst>
          </a:blip>
          <a:srcRect l="10880" t="32103" r="10203" b="29634"/>
          <a:stretch/>
        </p:blipFill>
        <p:spPr>
          <a:xfrm>
            <a:off x="382361" y="3403512"/>
            <a:ext cx="3913639" cy="1067356"/>
          </a:xfrm>
          <a:prstGeom prst="rect">
            <a:avLst/>
          </a:prstGeom>
        </p:spPr>
      </p:pic>
      <p:pic>
        <p:nvPicPr>
          <p:cNvPr id="6" name="Рисунок 5" descr="Here is how the Windows Store would look like in Windows 8.1"/>
          <p:cNvPicPr>
            <a:picLocks noChangeAspect="1"/>
          </p:cNvPicPr>
          <p:nvPr/>
        </p:nvPicPr>
        <p:blipFill rotWithShape="1">
          <a:blip r:embed="rId11" cstate="print">
            <a:extLst>
              <a:ext uri="{28A0092B-C50C-407E-A947-70E740481C1C}">
                <a14:useLocalDpi xmlns:a14="http://schemas.microsoft.com/office/drawing/2010/main" val="0"/>
              </a:ext>
            </a:extLst>
          </a:blip>
          <a:srcRect l="39054" r="39686"/>
          <a:stretch/>
        </p:blipFill>
        <p:spPr>
          <a:xfrm>
            <a:off x="4597603" y="1300540"/>
            <a:ext cx="1198245" cy="3170327"/>
          </a:xfrm>
          <a:prstGeom prst="rect">
            <a:avLst/>
          </a:prstGeom>
        </p:spPr>
      </p:pic>
      <p:pic>
        <p:nvPicPr>
          <p:cNvPr id="7" name="Рисунок 6" descr="Microsoft Edge | Project Spartan | Browser Windows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56725" y="5349128"/>
            <a:ext cx="1080000" cy="1080000"/>
          </a:xfrm>
          <a:prstGeom prst="rect">
            <a:avLst/>
          </a:prstGeom>
        </p:spPr>
      </p:pic>
      <p:pic>
        <p:nvPicPr>
          <p:cNvPr id="8" name="Рисунок 7" descr="User Icon"/>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77450" y="3117891"/>
            <a:ext cx="1658703" cy="2586672"/>
          </a:xfrm>
          <a:prstGeom prst="rect">
            <a:avLst/>
          </a:prstGeom>
        </p:spPr>
      </p:pic>
    </p:spTree>
    <p:extLst>
      <p:ext uri="{BB962C8B-B14F-4D97-AF65-F5344CB8AC3E}">
        <p14:creationId xmlns:p14="http://schemas.microsoft.com/office/powerpoint/2010/main" val="298833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100"/>
                                  </p:stCondLst>
                                  <p:childTnLst>
                                    <p:animMotion origin="layout" path="M -0.03946 -0.00046 L 3.33333E-6 7.40741E-7 " pathEditMode="relative" rAng="0" ptsTypes="AA">
                                      <p:cBhvr>
                                        <p:cTn id="9" dur="600" fill="hold"/>
                                        <p:tgtEl>
                                          <p:spTgt spid="12"/>
                                        </p:tgtEl>
                                        <p:attrNameLst>
                                          <p:attrName>ppt_x</p:attrName>
                                          <p:attrName>ppt_y</p:attrName>
                                        </p:attrNameLst>
                                      </p:cBhvr>
                                      <p:rCtr x="1966" y="23"/>
                                    </p:animMotion>
                                  </p:childTnLst>
                                </p:cTn>
                              </p:par>
                              <p:par>
                                <p:cTn id="10" presetID="10" presetClass="entr" presetSubtype="0"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200"/>
                                  </p:stCondLst>
                                  <p:childTnLst>
                                    <p:animMotion origin="layout" path="M -0.03946 -0.00046 L 3.75E-6 -3.7037E-6 " pathEditMode="relative" rAng="0" ptsTypes="AA">
                                      <p:cBhvr>
                                        <p:cTn id="14" dur="600" fill="hold"/>
                                        <p:tgtEl>
                                          <p:spTgt spid="16"/>
                                        </p:tgtEl>
                                        <p:attrNameLst>
                                          <p:attrName>ppt_x</p:attrName>
                                          <p:attrName>ppt_y</p:attrName>
                                        </p:attrNameLst>
                                      </p:cBhvr>
                                      <p:rCtr x="1966" y="23"/>
                                    </p:animMotion>
                                  </p:childTnLst>
                                </p:cTn>
                              </p:par>
                              <p:par>
                                <p:cTn id="15" presetID="10" presetClass="entr" presetSubtype="0" fill="hold" nodeType="withEffect">
                                  <p:stCondLst>
                                    <p:cond delay="6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600"/>
                                  </p:stCondLst>
                                  <p:childTnLst>
                                    <p:animMotion origin="layout" path="M -0.03945 -0.00046 L 5E-6 -2.22222E-6 " pathEditMode="relative" rAng="0" ptsTypes="AA">
                                      <p:cBhvr>
                                        <p:cTn id="19" dur="600" fill="hold"/>
                                        <p:tgtEl>
                                          <p:spTgt spid="17"/>
                                        </p:tgtEl>
                                        <p:attrNameLst>
                                          <p:attrName>ppt_x</p:attrName>
                                          <p:attrName>ppt_y</p:attrName>
                                        </p:attrNameLst>
                                      </p:cBhvr>
                                      <p:rCtr x="1966" y="23"/>
                                    </p:animMotion>
                                  </p:childTnLst>
                                </p:cTn>
                              </p:par>
                              <p:par>
                                <p:cTn id="20" presetID="10" presetClass="entr" presetSubtype="0" fill="hold" nodeType="withEffect">
                                  <p:stCondLst>
                                    <p:cond delay="7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700"/>
                                  </p:stCondLst>
                                  <p:childTnLst>
                                    <p:animMotion origin="layout" path="M -0.03946 -0.00023 L 2.5E-6 2.22222E-6 " pathEditMode="relative" rAng="0" ptsTypes="AA">
                                      <p:cBhvr>
                                        <p:cTn id="24" dur="600" fill="hold"/>
                                        <p:tgtEl>
                                          <p:spTgt spid="18"/>
                                        </p:tgtEl>
                                        <p:attrNameLst>
                                          <p:attrName>ppt_x</p:attrName>
                                          <p:attrName>ppt_y</p:attrName>
                                        </p:attrNameLst>
                                      </p:cBhvr>
                                      <p:rCtr x="1966"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516000" y="369000"/>
            <a:ext cx="10837800" cy="720000"/>
          </a:xfrm>
        </p:spPr>
        <p:txBody>
          <a:bodyPr/>
          <a:lstStyle/>
          <a:p>
            <a:r>
              <a:rPr lang="en-US" dirty="0" smtClean="0"/>
              <a:t>Microsoft  is Ideal </a:t>
            </a:r>
            <a:r>
              <a:rPr lang="en-US" dirty="0"/>
              <a:t>P</a:t>
            </a:r>
            <a:r>
              <a:rPr lang="en-US" dirty="0" smtClean="0"/>
              <a:t>latform to </a:t>
            </a:r>
            <a:r>
              <a:rPr lang="en-US" dirty="0"/>
              <a:t>L</a:t>
            </a:r>
            <a:r>
              <a:rPr lang="en-US" dirty="0" smtClean="0"/>
              <a:t>earn App Dev</a:t>
            </a:r>
            <a:endParaRPr lang="en-US" dirty="0"/>
          </a:p>
        </p:txBody>
      </p:sp>
      <p:sp>
        <p:nvSpPr>
          <p:cNvPr id="5" name="Text Placeholder 3"/>
          <p:cNvSpPr>
            <a:spLocks noGrp="1"/>
          </p:cNvSpPr>
          <p:nvPr/>
        </p:nvSpPr>
        <p:spPr>
          <a:xfrm>
            <a:off x="422221" y="3562080"/>
            <a:ext cx="2073779" cy="2130127"/>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One Language Everywhere</a:t>
            </a:r>
            <a:r>
              <a:rPr lang="ru-RU" sz="2400" dirty="0" smtClean="0"/>
              <a:t> </a:t>
            </a:r>
            <a:r>
              <a:rPr lang="en-US" sz="2400" dirty="0" smtClean="0"/>
              <a:t>Client devices (incl. </a:t>
            </a:r>
            <a:r>
              <a:rPr lang="en-US" sz="2400" dirty="0" err="1" smtClean="0"/>
              <a:t>IoT</a:t>
            </a:r>
            <a:r>
              <a:rPr lang="en-US" sz="2400" dirty="0" smtClean="0"/>
              <a:t>) and the Cloud</a:t>
            </a:r>
            <a:endParaRPr lang="ru-RU" sz="2400" dirty="0"/>
          </a:p>
        </p:txBody>
      </p:sp>
      <p:sp>
        <p:nvSpPr>
          <p:cNvPr id="6" name="Заголовок 3"/>
          <p:cNvSpPr txBox="1">
            <a:spLocks/>
          </p:cNvSpPr>
          <p:nvPr/>
        </p:nvSpPr>
        <p:spPr>
          <a:xfrm>
            <a:off x="422221" y="2338204"/>
            <a:ext cx="3420000" cy="72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11500" b="1" dirty="0" smtClean="0">
                <a:latin typeface="+mn-lt"/>
              </a:rPr>
              <a:t>C#</a:t>
            </a:r>
            <a:endParaRPr lang="en-US" sz="11500" b="1" dirty="0">
              <a:latin typeface="+mn-lt"/>
            </a:endParaRPr>
          </a:p>
        </p:txBody>
      </p:sp>
      <p:sp>
        <p:nvSpPr>
          <p:cNvPr id="8" name="Text Placeholder 3"/>
          <p:cNvSpPr>
            <a:spLocks noGrp="1"/>
          </p:cNvSpPr>
          <p:nvPr/>
        </p:nvSpPr>
        <p:spPr>
          <a:xfrm>
            <a:off x="2848442" y="3562080"/>
            <a:ext cx="2340000" cy="1871595"/>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Simple</a:t>
            </a:r>
            <a:r>
              <a:rPr lang="ru-RU" sz="2400" b="1" dirty="0" smtClean="0">
                <a:latin typeface="+mn-lt"/>
              </a:rPr>
              <a:t>!</a:t>
            </a:r>
            <a:endParaRPr lang="ru-RU" sz="2400" b="1" dirty="0" smtClean="0">
              <a:latin typeface="+mn-lt"/>
            </a:endParaRPr>
          </a:p>
          <a:p>
            <a:pPr marL="0" indent="0">
              <a:buNone/>
            </a:pPr>
            <a:r>
              <a:rPr lang="en-US" sz="2400" dirty="0" smtClean="0"/>
              <a:t>Students of the middle school can create their applications</a:t>
            </a:r>
            <a:endParaRPr lang="ru-RU" sz="2400" dirty="0"/>
          </a:p>
        </p:txBody>
      </p:sp>
      <p:pic>
        <p:nvPicPr>
          <p:cNvPr id="9" name="Рисунок 8" descr="Visual Studio 2012 by SirBedwy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000" y="1629000"/>
            <a:ext cx="1824800" cy="1824800"/>
          </a:xfrm>
          <a:prstGeom prst="rect">
            <a:avLst/>
          </a:prstGeom>
        </p:spPr>
      </p:pic>
      <p:sp>
        <p:nvSpPr>
          <p:cNvPr id="10" name="Text Placeholder 3"/>
          <p:cNvSpPr>
            <a:spLocks noGrp="1"/>
          </p:cNvSpPr>
          <p:nvPr/>
        </p:nvSpPr>
        <p:spPr>
          <a:xfrm>
            <a:off x="5556000" y="3562080"/>
            <a:ext cx="2701650" cy="1871595"/>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Excellent Tooling</a:t>
            </a:r>
            <a:endParaRPr lang="ru-RU" sz="2400" b="1" dirty="0" smtClean="0">
              <a:latin typeface="+mn-lt"/>
            </a:endParaRPr>
          </a:p>
          <a:p>
            <a:pPr marL="0" indent="0">
              <a:buNone/>
            </a:pPr>
            <a:r>
              <a:rPr lang="en-US" sz="2400" dirty="0" smtClean="0"/>
              <a:t>The best-in-class tools fo</a:t>
            </a:r>
            <a:r>
              <a:rPr lang="en-US" sz="2400" dirty="0" smtClean="0"/>
              <a:t>r development, team work, etc.</a:t>
            </a:r>
            <a:endParaRPr lang="ru-RU" sz="2400" dirty="0"/>
          </a:p>
        </p:txBody>
      </p:sp>
      <p:pic>
        <p:nvPicPr>
          <p:cNvPr id="11" name="Рисунок 10" descr="Searching for Life’s Easy Butt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870" y="1449000"/>
            <a:ext cx="2234702" cy="2234702"/>
          </a:xfrm>
          <a:prstGeom prst="rect">
            <a:avLst/>
          </a:prstGeom>
        </p:spPr>
      </p:pic>
    </p:spTree>
    <p:extLst>
      <p:ext uri="{BB962C8B-B14F-4D97-AF65-F5344CB8AC3E}">
        <p14:creationId xmlns:p14="http://schemas.microsoft.com/office/powerpoint/2010/main" val="203634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6000" y="369000"/>
            <a:ext cx="11017800" cy="720000"/>
          </a:xfrm>
        </p:spPr>
        <p:txBody>
          <a:bodyPr>
            <a:normAutofit fontScale="90000"/>
          </a:bodyPr>
          <a:lstStyle/>
          <a:p>
            <a:r>
              <a:rPr lang="en-US" dirty="0" smtClean="0"/>
              <a:t>Cross-Platform Development on MS Technologies</a:t>
            </a:r>
            <a:endParaRPr lang="en-US" dirty="0"/>
          </a:p>
        </p:txBody>
      </p:sp>
      <p:pic>
        <p:nvPicPr>
          <p:cNvPr id="3" name="Рисунок 2" descr="Xamarin , a San Francisco, CA-based mobile app development platform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909000"/>
            <a:ext cx="1980000" cy="1399200"/>
          </a:xfrm>
          <a:prstGeom prst="rect">
            <a:avLst/>
          </a:prstGeom>
        </p:spPr>
      </p:pic>
      <p:sp>
        <p:nvSpPr>
          <p:cNvPr id="4" name="Text Placeholder 3"/>
          <p:cNvSpPr>
            <a:spLocks noGrp="1"/>
          </p:cNvSpPr>
          <p:nvPr/>
        </p:nvSpPr>
        <p:spPr>
          <a:xfrm>
            <a:off x="336000" y="2254564"/>
            <a:ext cx="2220087" cy="2203993"/>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iOS, Android, </a:t>
            </a:r>
            <a:r>
              <a:rPr lang="en-US" sz="2400" b="1" dirty="0" err="1" smtClean="0">
                <a:latin typeface="+mn-lt"/>
              </a:rPr>
              <a:t>MacOS</a:t>
            </a:r>
            <a:r>
              <a:rPr lang="en-US" sz="2400" b="1" dirty="0" smtClean="0">
                <a:latin typeface="+mn-lt"/>
              </a:rPr>
              <a:t>, Windows</a:t>
            </a:r>
          </a:p>
          <a:p>
            <a:pPr marL="0" indent="0">
              <a:buNone/>
            </a:pPr>
            <a:r>
              <a:rPr lang="en-US" sz="2400" dirty="0" smtClean="0">
                <a:latin typeface="+mn-lt"/>
              </a:rPr>
              <a:t>Using C# to target all platforms</a:t>
            </a:r>
            <a:endParaRPr lang="ru-RU" sz="2400" dirty="0"/>
          </a:p>
        </p:txBody>
      </p:sp>
      <p:pic>
        <p:nvPicPr>
          <p:cNvPr id="5" name="Рисунок 4" descr="desarrollador unity technologies http www unity3d com informació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087" y="1332222"/>
            <a:ext cx="1596920" cy="580131"/>
          </a:xfrm>
          <a:prstGeom prst="rect">
            <a:avLst/>
          </a:prstGeom>
        </p:spPr>
      </p:pic>
      <p:sp>
        <p:nvSpPr>
          <p:cNvPr id="6" name="Text Placeholder 3"/>
          <p:cNvSpPr>
            <a:spLocks noGrp="1"/>
          </p:cNvSpPr>
          <p:nvPr/>
        </p:nvSpPr>
        <p:spPr>
          <a:xfrm>
            <a:off x="2556088" y="2254564"/>
            <a:ext cx="1815956" cy="2536392"/>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iOS, Android, </a:t>
            </a:r>
            <a:r>
              <a:rPr lang="en-US" sz="2400" b="1" dirty="0" err="1" smtClean="0">
                <a:latin typeface="+mn-lt"/>
              </a:rPr>
              <a:t>MacOS</a:t>
            </a:r>
            <a:r>
              <a:rPr lang="en-US" sz="2400" b="1" dirty="0" smtClean="0">
                <a:latin typeface="+mn-lt"/>
              </a:rPr>
              <a:t>, Windows</a:t>
            </a:r>
          </a:p>
          <a:p>
            <a:pPr marL="0" indent="0">
              <a:buNone/>
            </a:pPr>
            <a:r>
              <a:rPr lang="en-US" sz="2400" dirty="0" smtClean="0">
                <a:latin typeface="+mn-lt"/>
              </a:rPr>
              <a:t>2D/3D Games </a:t>
            </a:r>
            <a:r>
              <a:rPr lang="en-US" sz="2400" dirty="0" smtClean="0">
                <a:latin typeface="+mn-lt"/>
              </a:rPr>
              <a:t>using </a:t>
            </a:r>
            <a:r>
              <a:rPr lang="en-US" sz="2400" dirty="0" smtClean="0">
                <a:latin typeface="+mn-lt"/>
              </a:rPr>
              <a:t>C</a:t>
            </a:r>
            <a:r>
              <a:rPr lang="en-US" sz="2400" dirty="0" smtClean="0">
                <a:latin typeface="+mn-lt"/>
              </a:rPr>
              <a:t>#</a:t>
            </a:r>
            <a:endParaRPr lang="ru-RU" sz="2400" dirty="0"/>
          </a:p>
        </p:txBody>
      </p:sp>
      <p:pic>
        <p:nvPicPr>
          <p:cNvPr id="7" name="Рисунок 6" descr="Apache Cordova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3094" y="1243062"/>
            <a:ext cx="2248819" cy="669291"/>
          </a:xfrm>
          <a:prstGeom prst="rect">
            <a:avLst/>
          </a:prstGeom>
        </p:spPr>
      </p:pic>
      <p:sp>
        <p:nvSpPr>
          <p:cNvPr id="8" name="Text Placeholder 3"/>
          <p:cNvSpPr>
            <a:spLocks noGrp="1"/>
          </p:cNvSpPr>
          <p:nvPr/>
        </p:nvSpPr>
        <p:spPr>
          <a:xfrm>
            <a:off x="4372043" y="2088364"/>
            <a:ext cx="2504044" cy="2536392"/>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iOS, Android, Windows</a:t>
            </a:r>
          </a:p>
          <a:p>
            <a:pPr marL="0" indent="0">
              <a:buNone/>
            </a:pPr>
            <a:r>
              <a:rPr lang="en-US" sz="2400" dirty="0" smtClean="0">
                <a:latin typeface="+mn-lt"/>
              </a:rPr>
              <a:t>Cross-Platform </a:t>
            </a:r>
            <a:r>
              <a:rPr lang="en-US" sz="2400" dirty="0" smtClean="0">
                <a:latin typeface="+mn-lt"/>
              </a:rPr>
              <a:t>Development using </a:t>
            </a:r>
            <a:r>
              <a:rPr lang="en-US" sz="2400" dirty="0" smtClean="0">
                <a:latin typeface="+mn-lt"/>
              </a:rPr>
              <a:t>HTML/JS from </a:t>
            </a:r>
            <a:br>
              <a:rPr lang="en-US" sz="2400" dirty="0" smtClean="0">
                <a:latin typeface="+mn-lt"/>
              </a:rPr>
            </a:br>
            <a:r>
              <a:rPr lang="en-US" sz="2400" dirty="0" smtClean="0">
                <a:latin typeface="+mn-lt"/>
              </a:rPr>
              <a:t>Visual </a:t>
            </a:r>
            <a:r>
              <a:rPr lang="en-US" sz="2400" dirty="0" smtClean="0">
                <a:latin typeface="+mn-lt"/>
              </a:rPr>
              <a:t>Studio</a:t>
            </a:r>
            <a:endParaRPr lang="ru-RU" sz="2400" dirty="0"/>
          </a:p>
        </p:txBody>
      </p:sp>
      <p:pic>
        <p:nvPicPr>
          <p:cNvPr id="10" name="Рисунок 9" descr="Agora é Microsoft Azure – Por que eu já esperava por isso! | Vitor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000" y="5174120"/>
            <a:ext cx="5796226" cy="900000"/>
          </a:xfrm>
          <a:prstGeom prst="rect">
            <a:avLst/>
          </a:prstGeom>
        </p:spPr>
      </p:pic>
    </p:spTree>
    <p:extLst>
      <p:ext uri="{BB962C8B-B14F-4D97-AF65-F5344CB8AC3E}">
        <p14:creationId xmlns:p14="http://schemas.microsoft.com/office/powerpoint/2010/main" val="27846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This Course is just the beginning…</a:t>
            </a:r>
            <a:endParaRPr lang="ru-RU" dirty="0"/>
          </a:p>
        </p:txBody>
      </p:sp>
      <p:sp>
        <p:nvSpPr>
          <p:cNvPr id="3" name="Объект 2"/>
          <p:cNvSpPr>
            <a:spLocks noGrp="1"/>
          </p:cNvSpPr>
          <p:nvPr>
            <p:ph idx="1"/>
          </p:nvPr>
        </p:nvSpPr>
        <p:spPr>
          <a:xfrm>
            <a:off x="1056000" y="1983318"/>
            <a:ext cx="6120000" cy="4860000"/>
          </a:xfrm>
        </p:spPr>
        <p:txBody>
          <a:bodyPr>
            <a:normAutofit/>
          </a:bodyPr>
          <a:lstStyle/>
          <a:p>
            <a:pPr marL="514350" indent="-514350">
              <a:buAutoNum type="arabicPeriod"/>
            </a:pPr>
            <a:r>
              <a:rPr lang="en-US" dirty="0" smtClean="0"/>
              <a:t>Universal App Development for Beginners</a:t>
            </a:r>
            <a:endParaRPr lang="en-US" dirty="0" smtClean="0"/>
          </a:p>
          <a:p>
            <a:pPr marL="514350" indent="-514350">
              <a:buAutoNum type="arabicPeriod"/>
            </a:pPr>
            <a:r>
              <a:rPr lang="en-US" dirty="0" smtClean="0"/>
              <a:t>Deep Dive into Universal Windows Platform</a:t>
            </a:r>
            <a:endParaRPr lang="en-US" dirty="0" smtClean="0"/>
          </a:p>
          <a:p>
            <a:pPr marL="514350" indent="-514350">
              <a:buAutoNum type="arabicPeriod"/>
            </a:pPr>
            <a:r>
              <a:rPr lang="en-US" dirty="0" smtClean="0"/>
              <a:t>Developing Microsoft Azure Applications and Services for Beginners</a:t>
            </a:r>
            <a:endParaRPr lang="en-US" dirty="0" smtClean="0"/>
          </a:p>
          <a:p>
            <a:r>
              <a:rPr lang="en-US" dirty="0"/>
              <a:t>	</a:t>
            </a:r>
            <a:r>
              <a:rPr lang="en-US" dirty="0" smtClean="0"/>
              <a:t>…</a:t>
            </a:r>
            <a:endParaRPr lang="ru-RU" dirty="0"/>
          </a:p>
        </p:txBody>
      </p:sp>
      <p:sp>
        <p:nvSpPr>
          <p:cNvPr id="4" name="Заголовок 1"/>
          <p:cNvSpPr txBox="1">
            <a:spLocks/>
          </p:cNvSpPr>
          <p:nvPr/>
        </p:nvSpPr>
        <p:spPr>
          <a:xfrm>
            <a:off x="1056000" y="1053304"/>
            <a:ext cx="10297800" cy="7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2800" i="1" dirty="0" smtClean="0"/>
              <a:t>Creating Modern Apps on Microsoft Platform</a:t>
            </a:r>
            <a:endParaRPr lang="ru-RU" sz="2800" i="1" dirty="0"/>
          </a:p>
        </p:txBody>
      </p:sp>
    </p:spTree>
    <p:extLst>
      <p:ext uri="{BB962C8B-B14F-4D97-AF65-F5344CB8AC3E}">
        <p14:creationId xmlns:p14="http://schemas.microsoft.com/office/powerpoint/2010/main" val="4069842270"/>
      </p:ext>
    </p:extLst>
  </p:cSld>
  <p:clrMapOvr>
    <a:masterClrMapping/>
  </p:clrMapOvr>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3.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3191</TotalTime>
  <Words>895</Words>
  <Application>Microsoft Office PowerPoint</Application>
  <PresentationFormat>Широкоэкранный</PresentationFormat>
  <Paragraphs>94</Paragraphs>
  <Slides>16</Slides>
  <Notes>5</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5</vt:i4>
      </vt:variant>
      <vt:variant>
        <vt:lpstr>Заголовки слайдов</vt:lpstr>
      </vt:variant>
      <vt:variant>
        <vt:i4>16</vt:i4>
      </vt:variant>
    </vt:vector>
  </HeadingPairs>
  <TitlesOfParts>
    <vt:vector size="32" baseType="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Office Theme</vt:lpstr>
      <vt:lpstr>Universal Application Development on Windows Platform for Beginners  Intro to the Course</vt:lpstr>
      <vt:lpstr>Презентация PowerPoint</vt:lpstr>
      <vt:lpstr>Programmers in today’s world</vt:lpstr>
      <vt:lpstr>Презентация PowerPoint</vt:lpstr>
      <vt:lpstr>Applications in the Modern World</vt:lpstr>
      <vt:lpstr>High-Level Architecture of Modern App</vt:lpstr>
      <vt:lpstr>Microsoft  is Ideal Platform to Learn App Dev</vt:lpstr>
      <vt:lpstr>Cross-Platform Development on MS Technologies</vt:lpstr>
      <vt:lpstr>This Course is just the beginning…</vt:lpstr>
      <vt:lpstr>Презентация PowerPoint</vt:lpstr>
      <vt:lpstr>What’s in this Course</vt:lpstr>
      <vt:lpstr>After completing the course:</vt:lpstr>
      <vt:lpstr>Other Useful Materials</vt:lpstr>
      <vt:lpstr>Let’s Start!</vt:lpstr>
      <vt:lpstr>Contact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108</cp:revision>
  <dcterms:created xsi:type="dcterms:W3CDTF">2013-05-05T18:28:09Z</dcterms:created>
  <dcterms:modified xsi:type="dcterms:W3CDTF">2015-12-06T19:59:08Z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